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9" r:id="rId1"/>
  </p:sldMasterIdLst>
  <p:notesMasterIdLst>
    <p:notesMasterId r:id="rId24"/>
  </p:notesMasterIdLst>
  <p:handoutMasterIdLst>
    <p:handoutMasterId r:id="rId25"/>
  </p:handoutMasterIdLst>
  <p:sldIdLst>
    <p:sldId id="256" r:id="rId2"/>
    <p:sldId id="265" r:id="rId3"/>
    <p:sldId id="273" r:id="rId4"/>
    <p:sldId id="267" r:id="rId5"/>
    <p:sldId id="266" r:id="rId6"/>
    <p:sldId id="270" r:id="rId7"/>
    <p:sldId id="269" r:id="rId8"/>
    <p:sldId id="278" r:id="rId9"/>
    <p:sldId id="282" r:id="rId10"/>
    <p:sldId id="283" r:id="rId11"/>
    <p:sldId id="271" r:id="rId12"/>
    <p:sldId id="279" r:id="rId13"/>
    <p:sldId id="284" r:id="rId14"/>
    <p:sldId id="277" r:id="rId15"/>
    <p:sldId id="272" r:id="rId16"/>
    <p:sldId id="274" r:id="rId17"/>
    <p:sldId id="275" r:id="rId18"/>
    <p:sldId id="276" r:id="rId19"/>
    <p:sldId id="280" r:id="rId20"/>
    <p:sldId id="285" r:id="rId21"/>
    <p:sldId id="281" r:id="rId22"/>
    <p:sldId id="261" r:id="rId23"/>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1">
          <p15:clr>
            <a:srgbClr val="A4A3A4"/>
          </p15:clr>
        </p15:guide>
        <p15:guide id="2" pos="62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366A"/>
    <a:srgbClr val="00A3DB"/>
    <a:srgbClr val="0092CF"/>
    <a:srgbClr val="0092D2"/>
    <a:srgbClr val="005E75"/>
    <a:srgbClr val="0092E8"/>
    <a:srgbClr val="250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8980" autoAdjust="0"/>
  </p:normalViewPr>
  <p:slideViewPr>
    <p:cSldViewPr snapToGrid="0" snapToObjects="1" showGuides="1">
      <p:cViewPr varScale="1">
        <p:scale>
          <a:sx n="100" d="100"/>
          <a:sy n="100" d="100"/>
        </p:scale>
        <p:origin x="2504" y="160"/>
      </p:cViewPr>
      <p:guideLst>
        <p:guide orient="horz" pos="2151"/>
        <p:guide pos="621"/>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FC8EA89-86F4-2744-A414-2B51818C6E1F}" type="datetimeFigureOut">
              <a:rPr lang="nl-NL" smtClean="0"/>
              <a:t>17-02-2022</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ED7CD3E-DF06-0742-8F77-01E93E40F846}" type="slidenum">
              <a:rPr lang="nl-NL" smtClean="0"/>
              <a:t>‹nr.›</a:t>
            </a:fld>
            <a:endParaRPr lang="nl-NL"/>
          </a:p>
        </p:txBody>
      </p:sp>
    </p:spTree>
    <p:extLst>
      <p:ext uri="{BB962C8B-B14F-4D97-AF65-F5344CB8AC3E}">
        <p14:creationId xmlns:p14="http://schemas.microsoft.com/office/powerpoint/2010/main" val="19744753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486F42-46C7-A549-BE44-A8D57DD3ED14}" type="datetimeFigureOut">
              <a:rPr lang="nl-NL" smtClean="0"/>
              <a:t>17-02-2022</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15AFAA-F34B-FE46-9B45-25CEC2EFA98B}" type="slidenum">
              <a:rPr lang="nl-NL" smtClean="0"/>
              <a:t>‹nr.›</a:t>
            </a:fld>
            <a:endParaRPr lang="nl-NL"/>
          </a:p>
        </p:txBody>
      </p:sp>
    </p:spTree>
    <p:extLst>
      <p:ext uri="{BB962C8B-B14F-4D97-AF65-F5344CB8AC3E}">
        <p14:creationId xmlns:p14="http://schemas.microsoft.com/office/powerpoint/2010/main" val="43032295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Bij voorkeur wordt deze presentatie gegeven door de Club API bij de start van het seizoen aan alle trainers. Na de presentatie kan de papieren versie van de ethische code getekend worden door elke (nieuwe) trainer. Deze presentatie kan aangevuld worden met club specifieke info en afspraken voor de trainers.</a:t>
            </a:r>
          </a:p>
        </p:txBody>
      </p:sp>
      <p:sp>
        <p:nvSpPr>
          <p:cNvPr id="4" name="Tijdelijke aanduiding voor dianummer 3"/>
          <p:cNvSpPr>
            <a:spLocks noGrp="1"/>
          </p:cNvSpPr>
          <p:nvPr>
            <p:ph type="sldNum" sz="quarter" idx="5"/>
          </p:nvPr>
        </p:nvSpPr>
        <p:spPr/>
        <p:txBody>
          <a:bodyPr/>
          <a:lstStyle/>
          <a:p>
            <a:fld id="{EE15AFAA-F34B-FE46-9B45-25CEC2EFA98B}" type="slidenum">
              <a:rPr lang="nl-NL" smtClean="0"/>
              <a:t>1</a:t>
            </a:fld>
            <a:endParaRPr lang="nl-NL"/>
          </a:p>
        </p:txBody>
      </p:sp>
    </p:spTree>
    <p:extLst>
      <p:ext uri="{BB962C8B-B14F-4D97-AF65-F5344CB8AC3E}">
        <p14:creationId xmlns:p14="http://schemas.microsoft.com/office/powerpoint/2010/main" val="3476256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Zorg dat de verwachtingen en jaardoelen op elkaar zijn afgestemd. Heb je als coach wel hetzelfde doel als jouw sporter? Zijn de doelen van je sporter wel realistisch? Zorg dat je bij de start van het seizoen een duidelijk doel hebt en zorg dat alle betrokken partijen (sporter, ouders, coaches en clubbestuur) alle neuzen in dezelfde richting staan hebben.</a:t>
            </a:r>
          </a:p>
          <a:p>
            <a:r>
              <a:rPr lang="nl-BE" dirty="0"/>
              <a:t>Evalueer regelmatig of dit nog steeds het geval is en stel het doel bij indien nodig. Het welbevinden en de veiligheid van de sporter staan ALTIJD boven de prestatie ontwikkeling.</a:t>
            </a:r>
          </a:p>
        </p:txBody>
      </p:sp>
      <p:sp>
        <p:nvSpPr>
          <p:cNvPr id="4" name="Tijdelijke aanduiding voor dianummer 3"/>
          <p:cNvSpPr>
            <a:spLocks noGrp="1"/>
          </p:cNvSpPr>
          <p:nvPr>
            <p:ph type="sldNum" sz="quarter" idx="5"/>
          </p:nvPr>
        </p:nvSpPr>
        <p:spPr/>
        <p:txBody>
          <a:bodyPr/>
          <a:lstStyle/>
          <a:p>
            <a:fld id="{EE15AFAA-F34B-FE46-9B45-25CEC2EFA98B}" type="slidenum">
              <a:rPr lang="nl-NL" smtClean="0"/>
              <a:t>11</a:t>
            </a:fld>
            <a:endParaRPr lang="nl-NL"/>
          </a:p>
        </p:txBody>
      </p:sp>
    </p:spTree>
    <p:extLst>
      <p:ext uri="{BB962C8B-B14F-4D97-AF65-F5344CB8AC3E}">
        <p14:creationId xmlns:p14="http://schemas.microsoft.com/office/powerpoint/2010/main" val="1290892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Wat is een goed resultaat? 5 dingen om over na te denken</a:t>
            </a:r>
            <a:br>
              <a:rPr lang="nl-BE" dirty="0"/>
            </a:br>
            <a:r>
              <a:rPr lang="nl-BE" dirty="0"/>
              <a:t>- Hoeveel sporters waren geblesseerd of emotioneel geschaad bij het behalen van dit resultaat?</a:t>
            </a:r>
          </a:p>
          <a:p>
            <a:pPr marL="171450" indent="-171450">
              <a:buFontTx/>
              <a:buChar char="-"/>
            </a:pPr>
            <a:r>
              <a:rPr lang="nl-BE" dirty="0"/>
              <a:t>Zijn er relaties beschadigd of onder druk gezet door dit resultaat?</a:t>
            </a:r>
          </a:p>
          <a:p>
            <a:pPr marL="171450" indent="-171450">
              <a:buFontTx/>
              <a:buChar char="-"/>
            </a:pPr>
            <a:r>
              <a:rPr lang="nl-BE" dirty="0"/>
              <a:t>Was dit resultaat en de weg ernaartoe ook leuk en goed voor de sporter? En niet enkel voor de coach en club</a:t>
            </a:r>
          </a:p>
          <a:p>
            <a:pPr marL="171450" indent="-171450">
              <a:buFontTx/>
              <a:buChar char="-"/>
            </a:pPr>
            <a:r>
              <a:rPr lang="nl-BE" dirty="0"/>
              <a:t>Was het proces en weg naar dit resultaat pedagogisch verantwoord en gebaseerd op de ethische code van Gymfed?</a:t>
            </a:r>
          </a:p>
          <a:p>
            <a:pPr marL="0" indent="0">
              <a:buFontTx/>
              <a:buNone/>
            </a:pPr>
            <a:r>
              <a:rPr lang="nl-BE" dirty="0"/>
              <a:t>Het welbevinden en de veiligheid van alle sporter staan ALTIJD boven de prestatie ontwikkeling.</a:t>
            </a:r>
          </a:p>
        </p:txBody>
      </p:sp>
      <p:sp>
        <p:nvSpPr>
          <p:cNvPr id="4" name="Tijdelijke aanduiding voor dianummer 3"/>
          <p:cNvSpPr>
            <a:spLocks noGrp="1"/>
          </p:cNvSpPr>
          <p:nvPr>
            <p:ph type="sldNum" sz="quarter" idx="5"/>
          </p:nvPr>
        </p:nvSpPr>
        <p:spPr/>
        <p:txBody>
          <a:bodyPr/>
          <a:lstStyle/>
          <a:p>
            <a:fld id="{EE15AFAA-F34B-FE46-9B45-25CEC2EFA98B}" type="slidenum">
              <a:rPr lang="nl-NL" smtClean="0"/>
              <a:t>12</a:t>
            </a:fld>
            <a:endParaRPr lang="nl-NL"/>
          </a:p>
        </p:txBody>
      </p:sp>
    </p:spTree>
    <p:extLst>
      <p:ext uri="{BB962C8B-B14F-4D97-AF65-F5344CB8AC3E}">
        <p14:creationId xmlns:p14="http://schemas.microsoft.com/office/powerpoint/2010/main" val="1190507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Bespreek deze foto.  Wie is de gymnast die een spreidsprong uitvoert in de lucht? Wat was de situatie?</a:t>
            </a:r>
          </a:p>
          <a:p>
            <a:r>
              <a:rPr lang="nl-BE" dirty="0"/>
              <a:t>Conclusie: Mentaal welzijn gaat steeds boven prestatie.</a:t>
            </a:r>
          </a:p>
          <a:p>
            <a:r>
              <a:rPr lang="nl-BE" dirty="0"/>
              <a:t>We willen gelukkige sporters die hun leven lang aan gymnastiek kunnen en willen doen.</a:t>
            </a:r>
          </a:p>
          <a:p>
            <a:r>
              <a:rPr lang="nl-BE" dirty="0"/>
              <a:t>Gaan we hier samen voor?</a:t>
            </a:r>
          </a:p>
        </p:txBody>
      </p:sp>
      <p:sp>
        <p:nvSpPr>
          <p:cNvPr id="4" name="Tijdelijke aanduiding voor dianummer 3"/>
          <p:cNvSpPr>
            <a:spLocks noGrp="1"/>
          </p:cNvSpPr>
          <p:nvPr>
            <p:ph type="sldNum" sz="quarter" idx="5"/>
          </p:nvPr>
        </p:nvSpPr>
        <p:spPr/>
        <p:txBody>
          <a:bodyPr/>
          <a:lstStyle/>
          <a:p>
            <a:fld id="{EE15AFAA-F34B-FE46-9B45-25CEC2EFA98B}" type="slidenum">
              <a:rPr lang="nl-NL" smtClean="0"/>
              <a:t>13</a:t>
            </a:fld>
            <a:endParaRPr lang="nl-NL"/>
          </a:p>
        </p:txBody>
      </p:sp>
    </p:spTree>
    <p:extLst>
      <p:ext uri="{BB962C8B-B14F-4D97-AF65-F5344CB8AC3E}">
        <p14:creationId xmlns:p14="http://schemas.microsoft.com/office/powerpoint/2010/main" val="2523941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Tool stappenplan – wat te doen bij een ongeval</a:t>
            </a:r>
          </a:p>
        </p:txBody>
      </p:sp>
      <p:sp>
        <p:nvSpPr>
          <p:cNvPr id="4" name="Tijdelijke aanduiding voor dianummer 3"/>
          <p:cNvSpPr>
            <a:spLocks noGrp="1"/>
          </p:cNvSpPr>
          <p:nvPr>
            <p:ph type="sldNum" sz="quarter" idx="5"/>
          </p:nvPr>
        </p:nvSpPr>
        <p:spPr/>
        <p:txBody>
          <a:bodyPr/>
          <a:lstStyle/>
          <a:p>
            <a:fld id="{EE15AFAA-F34B-FE46-9B45-25CEC2EFA98B}" type="slidenum">
              <a:rPr lang="nl-NL" smtClean="0"/>
              <a:t>15</a:t>
            </a:fld>
            <a:endParaRPr lang="nl-NL"/>
          </a:p>
        </p:txBody>
      </p:sp>
    </p:spTree>
    <p:extLst>
      <p:ext uri="{BB962C8B-B14F-4D97-AF65-F5344CB8AC3E}">
        <p14:creationId xmlns:p14="http://schemas.microsoft.com/office/powerpoint/2010/main" val="4159328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Overloop hier eventueel de clubafspraken rond communicatie. (gebruik </a:t>
            </a:r>
            <a:r>
              <a:rPr lang="nl-BE" dirty="0" err="1"/>
              <a:t>social</a:t>
            </a:r>
            <a:r>
              <a:rPr lang="nl-BE" dirty="0"/>
              <a:t> media)</a:t>
            </a:r>
          </a:p>
        </p:txBody>
      </p:sp>
      <p:sp>
        <p:nvSpPr>
          <p:cNvPr id="4" name="Tijdelijke aanduiding voor dianummer 3"/>
          <p:cNvSpPr>
            <a:spLocks noGrp="1"/>
          </p:cNvSpPr>
          <p:nvPr>
            <p:ph type="sldNum" sz="quarter" idx="5"/>
          </p:nvPr>
        </p:nvSpPr>
        <p:spPr/>
        <p:txBody>
          <a:bodyPr/>
          <a:lstStyle/>
          <a:p>
            <a:fld id="{EE15AFAA-F34B-FE46-9B45-25CEC2EFA98B}" type="slidenum">
              <a:rPr lang="nl-NL" smtClean="0"/>
              <a:t>17</a:t>
            </a:fld>
            <a:endParaRPr lang="nl-NL"/>
          </a:p>
        </p:txBody>
      </p:sp>
    </p:spTree>
    <p:extLst>
      <p:ext uri="{BB962C8B-B14F-4D97-AF65-F5344CB8AC3E}">
        <p14:creationId xmlns:p14="http://schemas.microsoft.com/office/powerpoint/2010/main" val="1698608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Blijf altijd in je rol als coach. Je hoeft niet de vriend te zijn van je sporters. Bewaak de grens.</a:t>
            </a:r>
          </a:p>
        </p:txBody>
      </p:sp>
      <p:sp>
        <p:nvSpPr>
          <p:cNvPr id="4" name="Tijdelijke aanduiding voor dianummer 3"/>
          <p:cNvSpPr>
            <a:spLocks noGrp="1"/>
          </p:cNvSpPr>
          <p:nvPr>
            <p:ph type="sldNum" sz="quarter" idx="5"/>
          </p:nvPr>
        </p:nvSpPr>
        <p:spPr/>
        <p:txBody>
          <a:bodyPr/>
          <a:lstStyle/>
          <a:p>
            <a:fld id="{EE15AFAA-F34B-FE46-9B45-25CEC2EFA98B}" type="slidenum">
              <a:rPr lang="nl-NL" smtClean="0"/>
              <a:t>18</a:t>
            </a:fld>
            <a:endParaRPr lang="nl-NL"/>
          </a:p>
        </p:txBody>
      </p:sp>
    </p:spTree>
    <p:extLst>
      <p:ext uri="{BB962C8B-B14F-4D97-AF65-F5344CB8AC3E}">
        <p14:creationId xmlns:p14="http://schemas.microsoft.com/office/powerpoint/2010/main" val="2259337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Aan te vullen met specifieke info per club</a:t>
            </a:r>
          </a:p>
        </p:txBody>
      </p:sp>
      <p:sp>
        <p:nvSpPr>
          <p:cNvPr id="4" name="Tijdelijke aanduiding voor dianummer 3"/>
          <p:cNvSpPr>
            <a:spLocks noGrp="1"/>
          </p:cNvSpPr>
          <p:nvPr>
            <p:ph type="sldNum" sz="quarter" idx="5"/>
          </p:nvPr>
        </p:nvSpPr>
        <p:spPr/>
        <p:txBody>
          <a:bodyPr/>
          <a:lstStyle/>
          <a:p>
            <a:fld id="{EE15AFAA-F34B-FE46-9B45-25CEC2EFA98B}" type="slidenum">
              <a:rPr lang="nl-NL" smtClean="0"/>
              <a:t>19</a:t>
            </a:fld>
            <a:endParaRPr lang="nl-NL"/>
          </a:p>
        </p:txBody>
      </p:sp>
    </p:spTree>
    <p:extLst>
      <p:ext uri="{BB962C8B-B14F-4D97-AF65-F5344CB8AC3E}">
        <p14:creationId xmlns:p14="http://schemas.microsoft.com/office/powerpoint/2010/main" val="3460581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 starten met een open vragenronde. We stellen aan alle coaches de vraag: Wat is jouw doel als coach?</a:t>
            </a:r>
            <a:br>
              <a:rPr lang="nl-BE" dirty="0"/>
            </a:br>
            <a:r>
              <a:rPr lang="nl-BE" dirty="0"/>
              <a:t>We luisteren naar de verschillende antwoorden. Als besluit kunnen (hopen) we stellen dat elke coach </a:t>
            </a:r>
            <a:r>
              <a:rPr lang="nl-BE" b="1" dirty="0"/>
              <a:t>gelukkige sporters</a:t>
            </a:r>
            <a:r>
              <a:rPr lang="nl-BE" dirty="0"/>
              <a:t> wil.</a:t>
            </a:r>
          </a:p>
        </p:txBody>
      </p:sp>
      <p:sp>
        <p:nvSpPr>
          <p:cNvPr id="4" name="Tijdelijke aanduiding voor dianummer 3"/>
          <p:cNvSpPr>
            <a:spLocks noGrp="1"/>
          </p:cNvSpPr>
          <p:nvPr>
            <p:ph type="sldNum" sz="quarter" idx="5"/>
          </p:nvPr>
        </p:nvSpPr>
        <p:spPr/>
        <p:txBody>
          <a:bodyPr/>
          <a:lstStyle/>
          <a:p>
            <a:fld id="{EE15AFAA-F34B-FE46-9B45-25CEC2EFA98B}" type="slidenum">
              <a:rPr lang="nl-NL" smtClean="0"/>
              <a:t>2</a:t>
            </a:fld>
            <a:endParaRPr lang="nl-NL"/>
          </a:p>
        </p:txBody>
      </p:sp>
    </p:spTree>
    <p:extLst>
      <p:ext uri="{BB962C8B-B14F-4D97-AF65-F5344CB8AC3E}">
        <p14:creationId xmlns:p14="http://schemas.microsoft.com/office/powerpoint/2010/main" val="113199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sporter staat centraal, ons doel is om gelukkige sporters te coachen. Als de sporter gelukkig is dan volgt de rest …</a:t>
            </a:r>
          </a:p>
        </p:txBody>
      </p:sp>
      <p:sp>
        <p:nvSpPr>
          <p:cNvPr id="4" name="Tijdelijke aanduiding voor dianummer 3"/>
          <p:cNvSpPr>
            <a:spLocks noGrp="1"/>
          </p:cNvSpPr>
          <p:nvPr>
            <p:ph type="sldNum" sz="quarter" idx="5"/>
          </p:nvPr>
        </p:nvSpPr>
        <p:spPr/>
        <p:txBody>
          <a:bodyPr/>
          <a:lstStyle/>
          <a:p>
            <a:fld id="{EE15AFAA-F34B-FE46-9B45-25CEC2EFA98B}" type="slidenum">
              <a:rPr lang="nl-NL" smtClean="0"/>
              <a:t>3</a:t>
            </a:fld>
            <a:endParaRPr lang="nl-NL"/>
          </a:p>
        </p:txBody>
      </p:sp>
    </p:spTree>
    <p:extLst>
      <p:ext uri="{BB962C8B-B14F-4D97-AF65-F5344CB8AC3E}">
        <p14:creationId xmlns:p14="http://schemas.microsoft.com/office/powerpoint/2010/main" val="886814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Val je bijna in slaap bij het woord ethische code? Deze presentatie houd je wakker en legt je de ethische code in enkele stappen uit.</a:t>
            </a:r>
          </a:p>
        </p:txBody>
      </p:sp>
      <p:sp>
        <p:nvSpPr>
          <p:cNvPr id="4" name="Tijdelijke aanduiding voor dianummer 3"/>
          <p:cNvSpPr>
            <a:spLocks noGrp="1"/>
          </p:cNvSpPr>
          <p:nvPr>
            <p:ph type="sldNum" sz="quarter" idx="5"/>
          </p:nvPr>
        </p:nvSpPr>
        <p:spPr/>
        <p:txBody>
          <a:bodyPr/>
          <a:lstStyle/>
          <a:p>
            <a:fld id="{EE15AFAA-F34B-FE46-9B45-25CEC2EFA98B}" type="slidenum">
              <a:rPr lang="nl-NL" smtClean="0"/>
              <a:t>4</a:t>
            </a:fld>
            <a:endParaRPr lang="nl-NL"/>
          </a:p>
        </p:txBody>
      </p:sp>
    </p:spTree>
    <p:extLst>
      <p:ext uri="{BB962C8B-B14F-4D97-AF65-F5344CB8AC3E}">
        <p14:creationId xmlns:p14="http://schemas.microsoft.com/office/powerpoint/2010/main" val="937096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E15AFAA-F34B-FE46-9B45-25CEC2EFA98B}" type="slidenum">
              <a:rPr lang="nl-NL" smtClean="0"/>
              <a:t>5</a:t>
            </a:fld>
            <a:endParaRPr lang="nl-NL"/>
          </a:p>
        </p:txBody>
      </p:sp>
    </p:spTree>
    <p:extLst>
      <p:ext uri="{BB962C8B-B14F-4D97-AF65-F5344CB8AC3E}">
        <p14:creationId xmlns:p14="http://schemas.microsoft.com/office/powerpoint/2010/main" val="1967310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Kan aangevuld worden met club specifieke info</a:t>
            </a:r>
          </a:p>
        </p:txBody>
      </p:sp>
      <p:sp>
        <p:nvSpPr>
          <p:cNvPr id="4" name="Tijdelijke aanduiding voor dianummer 3"/>
          <p:cNvSpPr>
            <a:spLocks noGrp="1"/>
          </p:cNvSpPr>
          <p:nvPr>
            <p:ph type="sldNum" sz="quarter" idx="5"/>
          </p:nvPr>
        </p:nvSpPr>
        <p:spPr/>
        <p:txBody>
          <a:bodyPr/>
          <a:lstStyle/>
          <a:p>
            <a:fld id="{EE15AFAA-F34B-FE46-9B45-25CEC2EFA98B}" type="slidenum">
              <a:rPr lang="nl-NL" smtClean="0"/>
              <a:t>6</a:t>
            </a:fld>
            <a:endParaRPr lang="nl-NL"/>
          </a:p>
        </p:txBody>
      </p:sp>
    </p:spTree>
    <p:extLst>
      <p:ext uri="{BB962C8B-B14F-4D97-AF65-F5344CB8AC3E}">
        <p14:creationId xmlns:p14="http://schemas.microsoft.com/office/powerpoint/2010/main" val="1994335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Maak met het voltallige trainersteam afspraken. Wat kan en wat kan niet? Kan er ingegrepen worden om elkaar te helpen? Wordt er in jullie club een afspraak gemaakt dat schreeuwen niet is toegelaten?</a:t>
            </a:r>
          </a:p>
          <a:p>
            <a:r>
              <a:rPr lang="nl-BE" dirty="0"/>
              <a:t>Wat doen we als coach als het gewenste niveau niet behaald wordt door een gymnast? Wat bij faalangst? </a:t>
            </a:r>
          </a:p>
        </p:txBody>
      </p:sp>
      <p:sp>
        <p:nvSpPr>
          <p:cNvPr id="4" name="Tijdelijke aanduiding voor dianummer 3"/>
          <p:cNvSpPr>
            <a:spLocks noGrp="1"/>
          </p:cNvSpPr>
          <p:nvPr>
            <p:ph type="sldNum" sz="quarter" idx="5"/>
          </p:nvPr>
        </p:nvSpPr>
        <p:spPr/>
        <p:txBody>
          <a:bodyPr/>
          <a:lstStyle/>
          <a:p>
            <a:fld id="{EE15AFAA-F34B-FE46-9B45-25CEC2EFA98B}" type="slidenum">
              <a:rPr lang="nl-NL" smtClean="0"/>
              <a:t>7</a:t>
            </a:fld>
            <a:endParaRPr lang="nl-NL"/>
          </a:p>
        </p:txBody>
      </p:sp>
    </p:spTree>
    <p:extLst>
      <p:ext uri="{BB962C8B-B14F-4D97-AF65-F5344CB8AC3E}">
        <p14:creationId xmlns:p14="http://schemas.microsoft.com/office/powerpoint/2010/main" val="2642160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Als coach heb je een ongelofelijke impact.  Als het goed gaat maar vooral als het allemaal wat lastiger gaat.</a:t>
            </a:r>
          </a:p>
        </p:txBody>
      </p:sp>
      <p:sp>
        <p:nvSpPr>
          <p:cNvPr id="4" name="Tijdelijke aanduiding voor dianummer 3"/>
          <p:cNvSpPr>
            <a:spLocks noGrp="1"/>
          </p:cNvSpPr>
          <p:nvPr>
            <p:ph type="sldNum" sz="quarter" idx="5"/>
          </p:nvPr>
        </p:nvSpPr>
        <p:spPr/>
        <p:txBody>
          <a:bodyPr/>
          <a:lstStyle/>
          <a:p>
            <a:fld id="{EE15AFAA-F34B-FE46-9B45-25CEC2EFA98B}" type="slidenum">
              <a:rPr lang="nl-NL" smtClean="0"/>
              <a:t>8</a:t>
            </a:fld>
            <a:endParaRPr lang="nl-NL"/>
          </a:p>
        </p:txBody>
      </p:sp>
    </p:spTree>
    <p:extLst>
      <p:ext uri="{BB962C8B-B14F-4D97-AF65-F5344CB8AC3E}">
        <p14:creationId xmlns:p14="http://schemas.microsoft.com/office/powerpoint/2010/main" val="4190616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E15AFAA-F34B-FE46-9B45-25CEC2EFA98B}" type="slidenum">
              <a:rPr lang="nl-NL" smtClean="0"/>
              <a:t>9</a:t>
            </a:fld>
            <a:endParaRPr lang="nl-NL"/>
          </a:p>
        </p:txBody>
      </p:sp>
    </p:spTree>
    <p:extLst>
      <p:ext uri="{BB962C8B-B14F-4D97-AF65-F5344CB8AC3E}">
        <p14:creationId xmlns:p14="http://schemas.microsoft.com/office/powerpoint/2010/main" val="373798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eldia">
    <p:spTree>
      <p:nvGrpSpPr>
        <p:cNvPr id="1" name=""/>
        <p:cNvGrpSpPr/>
        <p:nvPr/>
      </p:nvGrpSpPr>
      <p:grpSpPr>
        <a:xfrm>
          <a:off x="0" y="0"/>
          <a:ext cx="0" cy="0"/>
          <a:chOff x="0" y="0"/>
          <a:chExt cx="0" cy="0"/>
        </a:xfrm>
      </p:grpSpPr>
      <p:sp>
        <p:nvSpPr>
          <p:cNvPr id="7" name="Tijdelijke aanduiding voor titel 1"/>
          <p:cNvSpPr>
            <a:spLocks noGrp="1"/>
          </p:cNvSpPr>
          <p:nvPr>
            <p:ph type="title"/>
          </p:nvPr>
        </p:nvSpPr>
        <p:spPr>
          <a:xfrm>
            <a:off x="1016871" y="342391"/>
            <a:ext cx="7707102" cy="1143000"/>
          </a:xfrm>
          <a:prstGeom prst="rect">
            <a:avLst/>
          </a:prstGeom>
        </p:spPr>
        <p:txBody>
          <a:bodyPr vert="horz" lIns="0" tIns="45720" rIns="0" bIns="0" rtlCol="0" anchor="t" anchorCtr="0">
            <a:normAutofit/>
          </a:bodyPr>
          <a:lstStyle>
            <a:lvl1pPr>
              <a:defRPr>
                <a:solidFill>
                  <a:srgbClr val="28366A"/>
                </a:solidFill>
              </a:defRPr>
            </a:lvl1pPr>
          </a:lstStyle>
          <a:p>
            <a:r>
              <a:rPr lang="nl-BE" dirty="0"/>
              <a:t>Titelstijl van model bewerken</a:t>
            </a:r>
            <a:endParaRPr lang="nl-NL" dirty="0"/>
          </a:p>
        </p:txBody>
      </p:sp>
      <p:sp>
        <p:nvSpPr>
          <p:cNvPr id="8" name="Tijdelijke aanduiding voor tekst 2"/>
          <p:cNvSpPr>
            <a:spLocks noGrp="1"/>
          </p:cNvSpPr>
          <p:nvPr>
            <p:ph idx="1"/>
          </p:nvPr>
        </p:nvSpPr>
        <p:spPr>
          <a:xfrm>
            <a:off x="1016871" y="1600200"/>
            <a:ext cx="7707102" cy="4525963"/>
          </a:xfrm>
          <a:prstGeom prst="rect">
            <a:avLst/>
          </a:prstGeom>
        </p:spPr>
        <p:txBody>
          <a:bodyPr vert="horz" lIns="0" tIns="0" rIns="91440" bIns="0" rtlCol="0">
            <a:normAutofit/>
          </a:bodyPr>
          <a:lstStyle>
            <a:lvl1pPr marL="457200" indent="-457200">
              <a:buClr>
                <a:srgbClr val="00A3DB"/>
              </a:buClr>
              <a:buSzPct val="80000"/>
              <a:buFont typeface="Wingdings" charset="2"/>
              <a:buChar char="ü"/>
              <a:defRPr/>
            </a:lvl1pPr>
            <a:lvl2pPr marL="914400" indent="-457200">
              <a:buClr>
                <a:srgbClr val="00A3DB"/>
              </a:buClr>
              <a:buSzPct val="80000"/>
              <a:buFont typeface="Wingdings" charset="2"/>
              <a:buChar char="ü"/>
              <a:defRPr/>
            </a:lvl2pPr>
            <a:lvl3pPr marL="1257300" indent="-342900">
              <a:buClr>
                <a:srgbClr val="00A3DB"/>
              </a:buClr>
              <a:buSzPct val="80000"/>
              <a:buFont typeface="Wingdings" charset="2"/>
              <a:buChar char="ü"/>
              <a:defRPr/>
            </a:lvl3pPr>
            <a:lvl4pPr marL="1714500" indent="-342900">
              <a:buClr>
                <a:srgbClr val="00A3DB"/>
              </a:buClr>
              <a:buSzPct val="80000"/>
              <a:buFont typeface="Wingdings" charset="2"/>
              <a:buChar char="ü"/>
              <a:defRPr/>
            </a:lvl4pPr>
            <a:lvl5pPr marL="2171700" indent="-342900">
              <a:buClr>
                <a:srgbClr val="00A3DB"/>
              </a:buClr>
              <a:buSzPct val="80000"/>
              <a:buFont typeface="Wingdings" charset="2"/>
              <a:buChar char="ü"/>
              <a:defRPr/>
            </a:lvl5pPr>
          </a:lstStyle>
          <a:p>
            <a:pPr lvl="0"/>
            <a:r>
              <a:rPr lang="nl-BE" dirty="0"/>
              <a:t>Klik om de tekststijl van het model te bewerken</a:t>
            </a:r>
          </a:p>
          <a:p>
            <a:pPr lvl="1"/>
            <a:r>
              <a:rPr lang="nl-BE" dirty="0"/>
              <a:t>Tweede niveau</a:t>
            </a:r>
          </a:p>
          <a:p>
            <a:pPr lvl="2"/>
            <a:r>
              <a:rPr lang="nl-BE" dirty="0"/>
              <a:t>Derde niveau</a:t>
            </a:r>
          </a:p>
          <a:p>
            <a:pPr lvl="3"/>
            <a:r>
              <a:rPr lang="nl-BE" dirty="0"/>
              <a:t>Vierde niveau</a:t>
            </a:r>
          </a:p>
          <a:p>
            <a:pPr lvl="4"/>
            <a:r>
              <a:rPr lang="nl-BE" dirty="0"/>
              <a:t>Vijfde niveau</a:t>
            </a:r>
            <a:endParaRPr lang="nl-NL" dirty="0"/>
          </a:p>
        </p:txBody>
      </p:sp>
    </p:spTree>
    <p:extLst>
      <p:ext uri="{BB962C8B-B14F-4D97-AF65-F5344CB8AC3E}">
        <p14:creationId xmlns:p14="http://schemas.microsoft.com/office/powerpoint/2010/main" val="2710754983"/>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016871" y="342391"/>
            <a:ext cx="7707102" cy="882785"/>
          </a:xfrm>
          <a:prstGeom prst="rect">
            <a:avLst/>
          </a:prstGeom>
        </p:spPr>
        <p:txBody>
          <a:bodyPr vert="horz" lIns="0" tIns="45720" rIns="0" bIns="0" rtlCol="0" anchor="t" anchorCtr="0">
            <a:normAutofit/>
          </a:bodyPr>
          <a:lstStyle/>
          <a:p>
            <a:r>
              <a:rPr lang="nl-BE" dirty="0"/>
              <a:t>Titelstijl van model bewerken</a:t>
            </a:r>
            <a:endParaRPr lang="nl-NL" dirty="0"/>
          </a:p>
        </p:txBody>
      </p:sp>
      <p:sp>
        <p:nvSpPr>
          <p:cNvPr id="3" name="Tijdelijke aanduiding voor tekst 2"/>
          <p:cNvSpPr>
            <a:spLocks noGrp="1"/>
          </p:cNvSpPr>
          <p:nvPr>
            <p:ph type="body" idx="1"/>
          </p:nvPr>
        </p:nvSpPr>
        <p:spPr>
          <a:xfrm>
            <a:off x="1016871" y="1391026"/>
            <a:ext cx="7707102" cy="4525963"/>
          </a:xfrm>
          <a:prstGeom prst="rect">
            <a:avLst/>
          </a:prstGeom>
        </p:spPr>
        <p:txBody>
          <a:bodyPr vert="horz" lIns="0" tIns="0" rIns="91440" bIns="0" rtlCol="0">
            <a:normAutofit/>
          </a:bodyPr>
          <a:lstStyle/>
          <a:p>
            <a:pPr lvl="0"/>
            <a:r>
              <a:rPr lang="nl-BE" dirty="0"/>
              <a:t>de tekststijl van het model te bewerken</a:t>
            </a:r>
          </a:p>
          <a:p>
            <a:pPr lvl="1"/>
            <a:r>
              <a:rPr lang="nl-BE" dirty="0"/>
              <a:t>Tweede niveau</a:t>
            </a:r>
          </a:p>
          <a:p>
            <a:pPr lvl="2"/>
            <a:r>
              <a:rPr lang="nl-BE" dirty="0"/>
              <a:t>Derde niveau</a:t>
            </a:r>
          </a:p>
          <a:p>
            <a:pPr lvl="3"/>
            <a:r>
              <a:rPr lang="nl-BE" dirty="0"/>
              <a:t>Vierde niveau</a:t>
            </a:r>
          </a:p>
          <a:p>
            <a:pPr lvl="4"/>
            <a:r>
              <a:rPr lang="nl-BE" dirty="0"/>
              <a:t>Vijfde niveau</a:t>
            </a:r>
            <a:endParaRPr lang="nl-NL" dirty="0"/>
          </a:p>
        </p:txBody>
      </p:sp>
      <p:pic>
        <p:nvPicPr>
          <p:cNvPr id="5" name="Afbeelding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082839"/>
            <a:ext cx="9144000" cy="774915"/>
          </a:xfrm>
          <a:prstGeom prst="rect">
            <a:avLst/>
          </a:prstGeom>
        </p:spPr>
      </p:pic>
      <p:pic>
        <p:nvPicPr>
          <p:cNvPr id="6" name="Afbeelding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23309" y="6189903"/>
            <a:ext cx="2218694" cy="560786"/>
          </a:xfrm>
          <a:prstGeom prst="rect">
            <a:avLst/>
          </a:prstGeom>
        </p:spPr>
      </p:pic>
    </p:spTree>
    <p:extLst>
      <p:ext uri="{BB962C8B-B14F-4D97-AF65-F5344CB8AC3E}">
        <p14:creationId xmlns:p14="http://schemas.microsoft.com/office/powerpoint/2010/main" val="3898014599"/>
      </p:ext>
    </p:extLst>
  </p:cSld>
  <p:clrMap bg1="lt1" tx1="dk1" bg2="lt2" tx2="dk2" accent1="accent1" accent2="accent2" accent3="accent3" accent4="accent4" accent5="accent5" accent6="accent6" hlink="hlink" folHlink="folHlink"/>
  <p:sldLayoutIdLst>
    <p:sldLayoutId id="2147483786" r:id="rId1"/>
  </p:sldLayoutIdLst>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hf hdr="0"/>
  <p:txStyles>
    <p:titleStyle>
      <a:lvl1pPr algn="l" defTabSz="457200" rtl="0" eaLnBrk="1" latinLnBrk="0" hangingPunct="1">
        <a:spcBef>
          <a:spcPct val="0"/>
        </a:spcBef>
        <a:buNone/>
        <a:defRPr sz="3500" b="1" kern="1200">
          <a:solidFill>
            <a:srgbClr val="28366A"/>
          </a:solidFill>
          <a:latin typeface="+mj-lt"/>
          <a:ea typeface="+mj-ea"/>
          <a:cs typeface="+mj-cs"/>
        </a:defRPr>
      </a:lvl1pPr>
    </p:titleStyle>
    <p:bodyStyle>
      <a:lvl1pPr marL="457200" indent="-457200" algn="l" defTabSz="457200" rtl="0" eaLnBrk="1" latinLnBrk="0" hangingPunct="1">
        <a:spcBef>
          <a:spcPct val="20000"/>
        </a:spcBef>
        <a:buClr>
          <a:srgbClr val="00A3DB"/>
        </a:buClr>
        <a:buSzPct val="80000"/>
        <a:buFont typeface="Wingdings" charset="2"/>
        <a:buChar char="ü"/>
        <a:defRPr sz="2600" kern="1200">
          <a:solidFill>
            <a:schemeClr val="tx1"/>
          </a:solidFill>
          <a:latin typeface="+mn-lt"/>
          <a:ea typeface="+mn-ea"/>
          <a:cs typeface="+mn-cs"/>
        </a:defRPr>
      </a:lvl1pPr>
      <a:lvl2pPr marL="742950" indent="-285750" algn="l" defTabSz="457200" rtl="0" eaLnBrk="1" latinLnBrk="0" hangingPunct="1">
        <a:spcBef>
          <a:spcPct val="20000"/>
        </a:spcBef>
        <a:buClr>
          <a:srgbClr val="00A3DB"/>
        </a:buClr>
        <a:buSzPct val="80000"/>
        <a:buFont typeface="Wingdings" charset="2"/>
        <a:buChar char="ü"/>
        <a:defRPr sz="2600" kern="1200">
          <a:solidFill>
            <a:srgbClr val="000000"/>
          </a:solidFill>
          <a:latin typeface="+mn-lt"/>
          <a:ea typeface="+mn-ea"/>
          <a:cs typeface="+mn-cs"/>
        </a:defRPr>
      </a:lvl2pPr>
      <a:lvl3pPr marL="1143000" indent="-228600" algn="l" defTabSz="457200" rtl="0" eaLnBrk="1" latinLnBrk="0" hangingPunct="1">
        <a:spcBef>
          <a:spcPct val="20000"/>
        </a:spcBef>
        <a:buClr>
          <a:srgbClr val="00A3DB"/>
        </a:buClr>
        <a:buSzPct val="80000"/>
        <a:buFont typeface="Wingdings" charset="2"/>
        <a:buChar char="ü"/>
        <a:defRPr sz="2200" kern="1200">
          <a:solidFill>
            <a:srgbClr val="000000"/>
          </a:solidFill>
          <a:latin typeface="+mn-lt"/>
          <a:ea typeface="+mn-ea"/>
          <a:cs typeface="+mn-cs"/>
        </a:defRPr>
      </a:lvl3pPr>
      <a:lvl4pPr marL="1600200" indent="-228600" algn="l" defTabSz="457200" rtl="0" eaLnBrk="1" latinLnBrk="0" hangingPunct="1">
        <a:spcBef>
          <a:spcPct val="20000"/>
        </a:spcBef>
        <a:buClr>
          <a:srgbClr val="00A3DB"/>
        </a:buClr>
        <a:buSzPct val="80000"/>
        <a:buFont typeface="Wingdings" charset="2"/>
        <a:buChar char="ü"/>
        <a:defRPr sz="2200" kern="1200">
          <a:solidFill>
            <a:srgbClr val="000000"/>
          </a:solidFill>
          <a:latin typeface="+mn-lt"/>
          <a:ea typeface="+mn-ea"/>
          <a:cs typeface="+mn-cs"/>
        </a:defRPr>
      </a:lvl4pPr>
      <a:lvl5pPr marL="2057400" indent="-228600" algn="l" defTabSz="457200" rtl="0" eaLnBrk="1" latinLnBrk="0" hangingPunct="1">
        <a:spcBef>
          <a:spcPct val="20000"/>
        </a:spcBef>
        <a:buClr>
          <a:srgbClr val="00A3DB"/>
        </a:buClr>
        <a:buSzPct val="80000"/>
        <a:buFont typeface="Wingdings" charset="2"/>
        <a:buChar char="ü"/>
        <a:defRPr sz="22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www.gymfedsportmodel.be/"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02188" y="0"/>
            <a:ext cx="9496184" cy="7200000"/>
          </a:xfrm>
          <a:prstGeom prst="rect">
            <a:avLst/>
          </a:prstGeom>
          <a:solidFill>
            <a:schemeClr val="bg1"/>
          </a:solidFill>
        </p:spPr>
        <p:txBody>
          <a:bodyPr wrap="square" rtlCol="0">
            <a:spAutoFit/>
          </a:bodyPr>
          <a:lstStyle/>
          <a:p>
            <a:endParaRPr lang="nl-NL" dirty="0"/>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449" y="-1"/>
            <a:ext cx="10024183" cy="7518137"/>
          </a:xfrm>
          <a:prstGeom prst="rect">
            <a:avLst/>
          </a:prstGeom>
        </p:spPr>
      </p:pic>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275" y="5115464"/>
            <a:ext cx="5498174" cy="1389691"/>
          </a:xfrm>
          <a:prstGeom prst="rect">
            <a:avLst/>
          </a:prstGeom>
        </p:spPr>
      </p:pic>
      <p:pic>
        <p:nvPicPr>
          <p:cNvPr id="6" name="Afbeelding 5" descr="Afbeelding met tekst, speelgoed, vectorafbeeldingen, pop&#10;&#10;Automatisch gegenereerde beschrijving">
            <a:extLst>
              <a:ext uri="{FF2B5EF4-FFF2-40B4-BE49-F238E27FC236}">
                <a16:creationId xmlns:a16="http://schemas.microsoft.com/office/drawing/2014/main" id="{6F73E654-6F58-475A-B71B-34FBA90114C1}"/>
              </a:ext>
            </a:extLst>
          </p:cNvPr>
          <p:cNvPicPr>
            <a:picLocks noChangeAspect="1"/>
          </p:cNvPicPr>
          <p:nvPr/>
        </p:nvPicPr>
        <p:blipFill>
          <a:blip r:embed="rId5"/>
          <a:stretch>
            <a:fillRect/>
          </a:stretch>
        </p:blipFill>
        <p:spPr>
          <a:xfrm>
            <a:off x="283275" y="820558"/>
            <a:ext cx="3429000" cy="2524125"/>
          </a:xfrm>
          <a:prstGeom prst="rect">
            <a:avLst/>
          </a:prstGeom>
        </p:spPr>
      </p:pic>
      <p:sp>
        <p:nvSpPr>
          <p:cNvPr id="7" name="Tekstvak 6">
            <a:extLst>
              <a:ext uri="{FF2B5EF4-FFF2-40B4-BE49-F238E27FC236}">
                <a16:creationId xmlns:a16="http://schemas.microsoft.com/office/drawing/2014/main" id="{88E929DA-454A-459A-A9B5-63E334323E96}"/>
              </a:ext>
            </a:extLst>
          </p:cNvPr>
          <p:cNvSpPr txBox="1"/>
          <p:nvPr/>
        </p:nvSpPr>
        <p:spPr>
          <a:xfrm>
            <a:off x="3804049" y="1282133"/>
            <a:ext cx="5498173" cy="630942"/>
          </a:xfrm>
          <a:prstGeom prst="rect">
            <a:avLst/>
          </a:prstGeom>
          <a:noFill/>
        </p:spPr>
        <p:txBody>
          <a:bodyPr wrap="square" rtlCol="0">
            <a:spAutoFit/>
          </a:bodyPr>
          <a:lstStyle/>
          <a:p>
            <a:r>
              <a:rPr lang="nl-BE" sz="3500" b="1" dirty="0">
                <a:solidFill>
                  <a:srgbClr val="28366A"/>
                </a:solidFill>
                <a:latin typeface="+mj-lt"/>
                <a:ea typeface="+mj-ea"/>
                <a:cs typeface="+mj-cs"/>
              </a:rPr>
              <a:t>Ethische code voor trainers</a:t>
            </a:r>
          </a:p>
        </p:txBody>
      </p:sp>
      <p:pic>
        <p:nvPicPr>
          <p:cNvPr id="8" name="Afbeelding 7" descr="Afbeelding met tekst&#10;&#10;Automatisch gegenereerde beschrijving">
            <a:extLst>
              <a:ext uri="{FF2B5EF4-FFF2-40B4-BE49-F238E27FC236}">
                <a16:creationId xmlns:a16="http://schemas.microsoft.com/office/drawing/2014/main" id="{094E93A3-15D8-4826-B959-F3C68626ACC0}"/>
              </a:ext>
            </a:extLst>
          </p:cNvPr>
          <p:cNvPicPr>
            <a:picLocks noChangeAspect="1"/>
          </p:cNvPicPr>
          <p:nvPr/>
        </p:nvPicPr>
        <p:blipFill>
          <a:blip r:embed="rId6"/>
          <a:stretch>
            <a:fillRect/>
          </a:stretch>
        </p:blipFill>
        <p:spPr>
          <a:xfrm>
            <a:off x="7188461" y="4818137"/>
            <a:ext cx="2439904" cy="1800000"/>
          </a:xfrm>
          <a:prstGeom prst="rect">
            <a:avLst/>
          </a:prstGeom>
        </p:spPr>
      </p:pic>
    </p:spTree>
    <p:extLst>
      <p:ext uri="{BB962C8B-B14F-4D97-AF65-F5344CB8AC3E}">
        <p14:creationId xmlns:p14="http://schemas.microsoft.com/office/powerpoint/2010/main" val="1614374469"/>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C44C75-E9D2-47C3-A466-9AD49A897FD2}"/>
              </a:ext>
            </a:extLst>
          </p:cNvPr>
          <p:cNvSpPr>
            <a:spLocks noGrp="1"/>
          </p:cNvSpPr>
          <p:nvPr>
            <p:ph type="title"/>
          </p:nvPr>
        </p:nvSpPr>
        <p:spPr/>
        <p:txBody>
          <a:bodyPr/>
          <a:lstStyle/>
          <a:p>
            <a:r>
              <a:rPr lang="nl-BE" dirty="0"/>
              <a:t>Respect in de </a:t>
            </a:r>
            <a:r>
              <a:rPr lang="nl-BE" dirty="0" err="1"/>
              <a:t>gymhal</a:t>
            </a:r>
            <a:endParaRPr lang="nl-BE" dirty="0"/>
          </a:p>
        </p:txBody>
      </p:sp>
      <p:pic>
        <p:nvPicPr>
          <p:cNvPr id="5" name="Afbeelding 4" descr="Afbeelding met tekst, vectorafbeeldingen&#10;&#10;Automatisch gegenereerde beschrijving">
            <a:extLst>
              <a:ext uri="{FF2B5EF4-FFF2-40B4-BE49-F238E27FC236}">
                <a16:creationId xmlns:a16="http://schemas.microsoft.com/office/drawing/2014/main" id="{8B0F80D3-614E-4181-A389-2D34BF5FDBED}"/>
              </a:ext>
            </a:extLst>
          </p:cNvPr>
          <p:cNvPicPr>
            <a:picLocks noChangeAspect="1"/>
          </p:cNvPicPr>
          <p:nvPr/>
        </p:nvPicPr>
        <p:blipFill rotWithShape="1">
          <a:blip r:embed="rId2">
            <a:alphaModFix amt="35000"/>
          </a:blip>
          <a:srcRect t="13799" b="13178"/>
          <a:stretch/>
        </p:blipFill>
        <p:spPr>
          <a:xfrm>
            <a:off x="1050230" y="1850065"/>
            <a:ext cx="6858000" cy="5007935"/>
          </a:xfrm>
          <a:prstGeom prst="rect">
            <a:avLst/>
          </a:prstGeom>
        </p:spPr>
      </p:pic>
      <p:sp>
        <p:nvSpPr>
          <p:cNvPr id="3" name="Tijdelijke aanduiding voor inhoud 2">
            <a:extLst>
              <a:ext uri="{FF2B5EF4-FFF2-40B4-BE49-F238E27FC236}">
                <a16:creationId xmlns:a16="http://schemas.microsoft.com/office/drawing/2014/main" id="{D4D4104D-A87E-44FF-8CE6-BF3DD6BA788A}"/>
              </a:ext>
            </a:extLst>
          </p:cNvPr>
          <p:cNvSpPr>
            <a:spLocks noGrp="1"/>
          </p:cNvSpPr>
          <p:nvPr>
            <p:ph idx="1"/>
          </p:nvPr>
        </p:nvSpPr>
        <p:spPr>
          <a:xfrm>
            <a:off x="1016871" y="1118228"/>
            <a:ext cx="7707102" cy="4525963"/>
          </a:xfrm>
        </p:spPr>
        <p:txBody>
          <a:bodyPr/>
          <a:lstStyle/>
          <a:p>
            <a:r>
              <a:rPr lang="nl-BE" dirty="0"/>
              <a:t>Groet elkaar bij het binnenkomen in de zaal</a:t>
            </a:r>
          </a:p>
          <a:p>
            <a:r>
              <a:rPr lang="nl-BE" dirty="0"/>
              <a:t>Respecteer je medetrainers</a:t>
            </a:r>
          </a:p>
          <a:p>
            <a:r>
              <a:rPr lang="nl-BE" dirty="0"/>
              <a:t>Recreatie of competitie – </a:t>
            </a:r>
            <a:r>
              <a:rPr lang="nl-BE" dirty="0" err="1"/>
              <a:t>one</a:t>
            </a:r>
            <a:r>
              <a:rPr lang="nl-BE" dirty="0"/>
              <a:t> team!</a:t>
            </a:r>
          </a:p>
          <a:p>
            <a:r>
              <a:rPr lang="nl-BE" dirty="0"/>
              <a:t>Spreek met elkaar</a:t>
            </a:r>
          </a:p>
          <a:p>
            <a:r>
              <a:rPr lang="nl-BE" dirty="0"/>
              <a:t>Creëer een toffe sfeer in de zaal onder de trainers</a:t>
            </a:r>
          </a:p>
        </p:txBody>
      </p:sp>
    </p:spTree>
    <p:extLst>
      <p:ext uri="{BB962C8B-B14F-4D97-AF65-F5344CB8AC3E}">
        <p14:creationId xmlns:p14="http://schemas.microsoft.com/office/powerpoint/2010/main" val="2954911819"/>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muur, staand, persoon, geel&#10;&#10;Automatisch gegenereerde beschrijving">
            <a:extLst>
              <a:ext uri="{FF2B5EF4-FFF2-40B4-BE49-F238E27FC236}">
                <a16:creationId xmlns:a16="http://schemas.microsoft.com/office/drawing/2014/main" id="{AB131F61-D0E9-43E3-B18F-F517EC454330}"/>
              </a:ext>
            </a:extLst>
          </p:cNvPr>
          <p:cNvPicPr>
            <a:picLocks noChangeAspect="1"/>
          </p:cNvPicPr>
          <p:nvPr/>
        </p:nvPicPr>
        <p:blipFill rotWithShape="1">
          <a:blip r:embed="rId3"/>
          <a:srcRect r="7829"/>
          <a:stretch/>
        </p:blipFill>
        <p:spPr>
          <a:xfrm>
            <a:off x="2062308" y="-1"/>
            <a:ext cx="7081692" cy="6858001"/>
          </a:xfrm>
          <a:prstGeom prst="rect">
            <a:avLst/>
          </a:prstGeom>
        </p:spPr>
      </p:pic>
      <p:sp>
        <p:nvSpPr>
          <p:cNvPr id="2" name="Titel 1">
            <a:extLst>
              <a:ext uri="{FF2B5EF4-FFF2-40B4-BE49-F238E27FC236}">
                <a16:creationId xmlns:a16="http://schemas.microsoft.com/office/drawing/2014/main" id="{2133F61F-A35C-44E7-8931-A04CF7BF31D0}"/>
              </a:ext>
            </a:extLst>
          </p:cNvPr>
          <p:cNvSpPr>
            <a:spLocks noGrp="1"/>
          </p:cNvSpPr>
          <p:nvPr>
            <p:ph type="title"/>
          </p:nvPr>
        </p:nvSpPr>
        <p:spPr/>
        <p:txBody>
          <a:bodyPr/>
          <a:lstStyle/>
          <a:p>
            <a:r>
              <a:rPr lang="nl-BE" dirty="0"/>
              <a:t>Veilig sportklimaat creëren</a:t>
            </a:r>
          </a:p>
        </p:txBody>
      </p:sp>
      <p:sp>
        <p:nvSpPr>
          <p:cNvPr id="3" name="Tijdelijke aanduiding voor inhoud 2">
            <a:extLst>
              <a:ext uri="{FF2B5EF4-FFF2-40B4-BE49-F238E27FC236}">
                <a16:creationId xmlns:a16="http://schemas.microsoft.com/office/drawing/2014/main" id="{10E2944B-06BB-405B-8BDA-31EA8642F292}"/>
              </a:ext>
            </a:extLst>
          </p:cNvPr>
          <p:cNvSpPr>
            <a:spLocks noGrp="1"/>
          </p:cNvSpPr>
          <p:nvPr>
            <p:ph idx="1"/>
          </p:nvPr>
        </p:nvSpPr>
        <p:spPr>
          <a:xfrm>
            <a:off x="1016871" y="1127052"/>
            <a:ext cx="7707102" cy="4999112"/>
          </a:xfrm>
        </p:spPr>
        <p:txBody>
          <a:bodyPr/>
          <a:lstStyle/>
          <a:p>
            <a:r>
              <a:rPr lang="nl-BE" dirty="0"/>
              <a:t>Verwachtingen SAMEN afstemmen op elkaar</a:t>
            </a:r>
          </a:p>
          <a:p>
            <a:r>
              <a:rPr lang="nl-BE" dirty="0"/>
              <a:t>Wat is ONS doel komend seizoen?</a:t>
            </a:r>
          </a:p>
          <a:p>
            <a:r>
              <a:rPr lang="nl-BE" dirty="0"/>
              <a:t>Elke sporter is uniek = andere doelen, andere aanpak</a:t>
            </a:r>
          </a:p>
          <a:p>
            <a:r>
              <a:rPr lang="nl-BE" dirty="0"/>
              <a:t>Trainingen afstemmen op dit doel</a:t>
            </a:r>
          </a:p>
          <a:p>
            <a:r>
              <a:rPr lang="nl-BE" dirty="0"/>
              <a:t>Verwachtingen communiceren naar alle betrokken partijen (ouders, sporter, club)</a:t>
            </a:r>
          </a:p>
          <a:p>
            <a:r>
              <a:rPr lang="nl-BE" dirty="0"/>
              <a:t>Hou steeds rekening met rijpheid, leeftijd en ervaring van de sporter zelf</a:t>
            </a:r>
          </a:p>
        </p:txBody>
      </p:sp>
    </p:spTree>
    <p:extLst>
      <p:ext uri="{BB962C8B-B14F-4D97-AF65-F5344CB8AC3E}">
        <p14:creationId xmlns:p14="http://schemas.microsoft.com/office/powerpoint/2010/main" val="3878205404"/>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DE01A5-4F70-4407-95D2-69484D20AE14}"/>
              </a:ext>
            </a:extLst>
          </p:cNvPr>
          <p:cNvSpPr>
            <a:spLocks noGrp="1"/>
          </p:cNvSpPr>
          <p:nvPr>
            <p:ph type="title"/>
          </p:nvPr>
        </p:nvSpPr>
        <p:spPr/>
        <p:txBody>
          <a:bodyPr/>
          <a:lstStyle/>
          <a:p>
            <a:r>
              <a:rPr lang="nl-BE" dirty="0"/>
              <a:t>Bespreek onderstaande foto in groep</a:t>
            </a:r>
          </a:p>
        </p:txBody>
      </p:sp>
      <p:pic>
        <p:nvPicPr>
          <p:cNvPr id="4" name="Tijdelijke aanduiding voor inhoud 3">
            <a:extLst>
              <a:ext uri="{FF2B5EF4-FFF2-40B4-BE49-F238E27FC236}">
                <a16:creationId xmlns:a16="http://schemas.microsoft.com/office/drawing/2014/main" id="{0C38FBA5-EE2D-4034-86A8-6E1930E37C80}"/>
              </a:ext>
            </a:extLst>
          </p:cNvPr>
          <p:cNvPicPr>
            <a:picLocks noGrp="1" noChangeAspect="1"/>
          </p:cNvPicPr>
          <p:nvPr>
            <p:ph idx="1"/>
          </p:nvPr>
        </p:nvPicPr>
        <p:blipFill rotWithShape="1">
          <a:blip r:embed="rId3"/>
          <a:srcRect t="25581" b="43786"/>
          <a:stretch/>
        </p:blipFill>
        <p:spPr>
          <a:xfrm>
            <a:off x="889281" y="978195"/>
            <a:ext cx="7433086" cy="4931524"/>
          </a:xfrm>
          <a:prstGeom prst="rect">
            <a:avLst/>
          </a:prstGeom>
        </p:spPr>
      </p:pic>
    </p:spTree>
    <p:extLst>
      <p:ext uri="{BB962C8B-B14F-4D97-AF65-F5344CB8AC3E}">
        <p14:creationId xmlns:p14="http://schemas.microsoft.com/office/powerpoint/2010/main" val="3370038037"/>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7FC00E81-FD6C-4180-A0E6-1EF98F6F41F0}"/>
              </a:ext>
            </a:extLst>
          </p:cNvPr>
          <p:cNvPicPr>
            <a:picLocks noGrp="1" noChangeAspect="1"/>
          </p:cNvPicPr>
          <p:nvPr>
            <p:ph idx="1"/>
          </p:nvPr>
        </p:nvPicPr>
        <p:blipFill rotWithShape="1">
          <a:blip r:embed="rId3"/>
          <a:srcRect t="21025" b="33634"/>
          <a:stretch/>
        </p:blipFill>
        <p:spPr>
          <a:xfrm>
            <a:off x="1496297" y="191387"/>
            <a:ext cx="5869900" cy="5760000"/>
          </a:xfrm>
        </p:spPr>
      </p:pic>
    </p:spTree>
    <p:extLst>
      <p:ext uri="{BB962C8B-B14F-4D97-AF65-F5344CB8AC3E}">
        <p14:creationId xmlns:p14="http://schemas.microsoft.com/office/powerpoint/2010/main" val="4203753356"/>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09E8B7-47F8-4C83-BAB1-22088749FC0B}"/>
              </a:ext>
            </a:extLst>
          </p:cNvPr>
          <p:cNvSpPr>
            <a:spLocks noGrp="1"/>
          </p:cNvSpPr>
          <p:nvPr>
            <p:ph type="title"/>
          </p:nvPr>
        </p:nvSpPr>
        <p:spPr/>
        <p:txBody>
          <a:bodyPr/>
          <a:lstStyle/>
          <a:p>
            <a:r>
              <a:rPr lang="nl-BE" dirty="0"/>
              <a:t>Inhoud van de training</a:t>
            </a:r>
          </a:p>
        </p:txBody>
      </p:sp>
      <p:pic>
        <p:nvPicPr>
          <p:cNvPr id="8" name="Afbeelding 7">
            <a:extLst>
              <a:ext uri="{FF2B5EF4-FFF2-40B4-BE49-F238E27FC236}">
                <a16:creationId xmlns:a16="http://schemas.microsoft.com/office/drawing/2014/main" id="{AA9C8A32-9C86-4B5C-925A-BF3153C1911F}"/>
              </a:ext>
            </a:extLst>
          </p:cNvPr>
          <p:cNvPicPr>
            <a:picLocks noChangeAspect="1"/>
          </p:cNvPicPr>
          <p:nvPr/>
        </p:nvPicPr>
        <p:blipFill>
          <a:blip r:embed="rId2"/>
          <a:stretch>
            <a:fillRect/>
          </a:stretch>
        </p:blipFill>
        <p:spPr>
          <a:xfrm rot="711171">
            <a:off x="4622636" y="2057400"/>
            <a:ext cx="4274289" cy="2849526"/>
          </a:xfrm>
          <a:prstGeom prst="rect">
            <a:avLst/>
          </a:prstGeom>
        </p:spPr>
      </p:pic>
      <p:sp>
        <p:nvSpPr>
          <p:cNvPr id="4" name="Tijdelijke aanduiding voor inhoud 2">
            <a:extLst>
              <a:ext uri="{FF2B5EF4-FFF2-40B4-BE49-F238E27FC236}">
                <a16:creationId xmlns:a16="http://schemas.microsoft.com/office/drawing/2014/main" id="{A276232D-EEB0-48B3-978B-B31F937E9040}"/>
              </a:ext>
            </a:extLst>
          </p:cNvPr>
          <p:cNvSpPr txBox="1">
            <a:spLocks/>
          </p:cNvSpPr>
          <p:nvPr/>
        </p:nvSpPr>
        <p:spPr>
          <a:xfrm>
            <a:off x="892825" y="1472986"/>
            <a:ext cx="8123584" cy="4525963"/>
          </a:xfrm>
          <a:prstGeom prst="rect">
            <a:avLst/>
          </a:prstGeom>
        </p:spPr>
        <p:txBody>
          <a:bodyPr vert="horz" lIns="0" tIns="0" rIns="91440" bIns="0" rtlCol="0">
            <a:normAutofit fontScale="92500" lnSpcReduction="10000"/>
          </a:bodyPr>
          <a:lstStyle>
            <a:lvl1pPr marL="457200" indent="-457200" algn="l" defTabSz="457200" rtl="0" eaLnBrk="1" latinLnBrk="0" hangingPunct="1">
              <a:spcBef>
                <a:spcPct val="20000"/>
              </a:spcBef>
              <a:buClr>
                <a:srgbClr val="00A3DB"/>
              </a:buClr>
              <a:buSzPct val="80000"/>
              <a:buFont typeface="Wingdings" charset="2"/>
              <a:buChar char="ü"/>
              <a:defRPr sz="2600" kern="1200">
                <a:solidFill>
                  <a:schemeClr val="tx1"/>
                </a:solidFill>
                <a:latin typeface="+mn-lt"/>
                <a:ea typeface="+mn-ea"/>
                <a:cs typeface="+mn-cs"/>
              </a:defRPr>
            </a:lvl1pPr>
            <a:lvl2pPr marL="914400" indent="-457200" algn="l" defTabSz="457200" rtl="0" eaLnBrk="1" latinLnBrk="0" hangingPunct="1">
              <a:spcBef>
                <a:spcPct val="20000"/>
              </a:spcBef>
              <a:buClr>
                <a:srgbClr val="00A3DB"/>
              </a:buClr>
              <a:buSzPct val="80000"/>
              <a:buFont typeface="Wingdings" charset="2"/>
              <a:buChar char="ü"/>
              <a:defRPr sz="2600" kern="1200">
                <a:solidFill>
                  <a:srgbClr val="000000"/>
                </a:solidFill>
                <a:latin typeface="+mn-lt"/>
                <a:ea typeface="+mn-ea"/>
                <a:cs typeface="+mn-cs"/>
              </a:defRPr>
            </a:lvl2pPr>
            <a:lvl3pPr marL="1257300" indent="-342900" algn="l" defTabSz="457200" rtl="0" eaLnBrk="1" latinLnBrk="0" hangingPunct="1">
              <a:spcBef>
                <a:spcPct val="20000"/>
              </a:spcBef>
              <a:buClr>
                <a:srgbClr val="00A3DB"/>
              </a:buClr>
              <a:buSzPct val="80000"/>
              <a:buFont typeface="Wingdings" charset="2"/>
              <a:buChar char="ü"/>
              <a:defRPr sz="2200" kern="1200">
                <a:solidFill>
                  <a:srgbClr val="000000"/>
                </a:solidFill>
                <a:latin typeface="+mn-lt"/>
                <a:ea typeface="+mn-ea"/>
                <a:cs typeface="+mn-cs"/>
              </a:defRPr>
            </a:lvl3pPr>
            <a:lvl4pPr marL="1714500" indent="-342900" algn="l" defTabSz="457200" rtl="0" eaLnBrk="1" latinLnBrk="0" hangingPunct="1">
              <a:spcBef>
                <a:spcPct val="20000"/>
              </a:spcBef>
              <a:buClr>
                <a:srgbClr val="00A3DB"/>
              </a:buClr>
              <a:buSzPct val="80000"/>
              <a:buFont typeface="Wingdings" charset="2"/>
              <a:buChar char="ü"/>
              <a:defRPr sz="2200" kern="1200">
                <a:solidFill>
                  <a:srgbClr val="000000"/>
                </a:solidFill>
                <a:latin typeface="+mn-lt"/>
                <a:ea typeface="+mn-ea"/>
                <a:cs typeface="+mn-cs"/>
              </a:defRPr>
            </a:lvl4pPr>
            <a:lvl5pPr marL="2171700" indent="-342900" algn="l" defTabSz="457200" rtl="0" eaLnBrk="1" latinLnBrk="0" hangingPunct="1">
              <a:spcBef>
                <a:spcPct val="20000"/>
              </a:spcBef>
              <a:buClr>
                <a:srgbClr val="00A3DB"/>
              </a:buClr>
              <a:buSzPct val="80000"/>
              <a:buFont typeface="Wingdings" charset="2"/>
              <a:buChar char="ü"/>
              <a:defRPr sz="22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BE" dirty="0"/>
              <a:t>Gevarieerde trainingen </a:t>
            </a:r>
          </a:p>
          <a:p>
            <a:r>
              <a:rPr lang="nl-BE" dirty="0"/>
              <a:t>Combinatie van sporttechnische training en spelvormen/</a:t>
            </a:r>
            <a:r>
              <a:rPr lang="nl-BE" dirty="0" err="1"/>
              <a:t>fun</a:t>
            </a:r>
            <a:endParaRPr lang="nl-BE" dirty="0"/>
          </a:p>
          <a:p>
            <a:r>
              <a:rPr lang="nl-BE" dirty="0"/>
              <a:t>Train in groep</a:t>
            </a:r>
          </a:p>
          <a:p>
            <a:r>
              <a:rPr lang="nl-BE" dirty="0"/>
              <a:t>Sluit elke les positief af</a:t>
            </a:r>
          </a:p>
          <a:p>
            <a:r>
              <a:rPr lang="nl-BE" dirty="0"/>
              <a:t>Er </a:t>
            </a:r>
            <a:r>
              <a:rPr lang="nl-BE" strike="sngStrike" dirty="0"/>
              <a:t>mag</a:t>
            </a:r>
            <a:r>
              <a:rPr lang="nl-BE" dirty="0"/>
              <a:t> moet gelachen worden</a:t>
            </a:r>
          </a:p>
          <a:p>
            <a:endParaRPr lang="nl-BE" dirty="0"/>
          </a:p>
          <a:p>
            <a:endParaRPr lang="nl-BE" dirty="0"/>
          </a:p>
          <a:p>
            <a:pPr marL="0" indent="0">
              <a:buNone/>
            </a:pPr>
            <a:endParaRPr lang="nl-BE" dirty="0"/>
          </a:p>
          <a:p>
            <a:endParaRPr lang="nl-BE" dirty="0"/>
          </a:p>
          <a:p>
            <a:endParaRPr lang="nl-BE" dirty="0"/>
          </a:p>
          <a:p>
            <a:pPr algn="ctr"/>
            <a:r>
              <a:rPr lang="nl-BE" dirty="0"/>
              <a:t> 1 op 1 training wordt afgeraden!</a:t>
            </a:r>
          </a:p>
        </p:txBody>
      </p:sp>
      <p:pic>
        <p:nvPicPr>
          <p:cNvPr id="9" name="Afbeelding 8">
            <a:extLst>
              <a:ext uri="{FF2B5EF4-FFF2-40B4-BE49-F238E27FC236}">
                <a16:creationId xmlns:a16="http://schemas.microsoft.com/office/drawing/2014/main" id="{18E33636-1DF1-47C0-943E-B33C9C1F8D9F}"/>
              </a:ext>
            </a:extLst>
          </p:cNvPr>
          <p:cNvPicPr>
            <a:picLocks noChangeAspect="1"/>
          </p:cNvPicPr>
          <p:nvPr/>
        </p:nvPicPr>
        <p:blipFill rotWithShape="1">
          <a:blip r:embed="rId3"/>
          <a:srcRect l="30310" t="50000" r="30465"/>
          <a:stretch/>
        </p:blipFill>
        <p:spPr>
          <a:xfrm>
            <a:off x="1016871" y="4529470"/>
            <a:ext cx="1077731" cy="1373786"/>
          </a:xfrm>
          <a:prstGeom prst="rect">
            <a:avLst/>
          </a:prstGeom>
        </p:spPr>
      </p:pic>
      <p:sp>
        <p:nvSpPr>
          <p:cNvPr id="10" name="Pijl: gekromd omhoog 9">
            <a:extLst>
              <a:ext uri="{FF2B5EF4-FFF2-40B4-BE49-F238E27FC236}">
                <a16:creationId xmlns:a16="http://schemas.microsoft.com/office/drawing/2014/main" id="{7F9F443E-E168-4EBA-81A5-567942998949}"/>
              </a:ext>
            </a:extLst>
          </p:cNvPr>
          <p:cNvSpPr/>
          <p:nvPr/>
        </p:nvSpPr>
        <p:spPr>
          <a:xfrm>
            <a:off x="2006870" y="3565452"/>
            <a:ext cx="627321" cy="265814"/>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Tree>
    <p:extLst>
      <p:ext uri="{BB962C8B-B14F-4D97-AF65-F5344CB8AC3E}">
        <p14:creationId xmlns:p14="http://schemas.microsoft.com/office/powerpoint/2010/main" val="2188473332"/>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A48104-F162-494A-888E-77E415123FDC}"/>
              </a:ext>
            </a:extLst>
          </p:cNvPr>
          <p:cNvSpPr>
            <a:spLocks noGrp="1"/>
          </p:cNvSpPr>
          <p:nvPr>
            <p:ph type="title"/>
          </p:nvPr>
        </p:nvSpPr>
        <p:spPr/>
        <p:txBody>
          <a:bodyPr/>
          <a:lstStyle/>
          <a:p>
            <a:r>
              <a:rPr lang="nl-BE" dirty="0"/>
              <a:t>Safety first</a:t>
            </a:r>
          </a:p>
        </p:txBody>
      </p:sp>
      <p:pic>
        <p:nvPicPr>
          <p:cNvPr id="5" name="Afbeelding 4" descr="Afbeelding met swing&#10;&#10;Automatisch gegenereerde beschrijving">
            <a:extLst>
              <a:ext uri="{FF2B5EF4-FFF2-40B4-BE49-F238E27FC236}">
                <a16:creationId xmlns:a16="http://schemas.microsoft.com/office/drawing/2014/main" id="{2C5E6B50-5C5E-42A0-A67C-05C165942DDB}"/>
              </a:ext>
            </a:extLst>
          </p:cNvPr>
          <p:cNvPicPr>
            <a:picLocks noChangeAspect="1"/>
          </p:cNvPicPr>
          <p:nvPr/>
        </p:nvPicPr>
        <p:blipFill>
          <a:blip r:embed="rId3"/>
          <a:stretch>
            <a:fillRect/>
          </a:stretch>
        </p:blipFill>
        <p:spPr>
          <a:xfrm>
            <a:off x="3682706" y="265814"/>
            <a:ext cx="5461293" cy="6592186"/>
          </a:xfrm>
          <a:prstGeom prst="rect">
            <a:avLst/>
          </a:prstGeom>
        </p:spPr>
      </p:pic>
      <p:sp>
        <p:nvSpPr>
          <p:cNvPr id="3" name="Tijdelijke aanduiding voor inhoud 2">
            <a:extLst>
              <a:ext uri="{FF2B5EF4-FFF2-40B4-BE49-F238E27FC236}">
                <a16:creationId xmlns:a16="http://schemas.microsoft.com/office/drawing/2014/main" id="{88CF21C6-D8D5-4A9B-AE19-62F16F40DE01}"/>
              </a:ext>
            </a:extLst>
          </p:cNvPr>
          <p:cNvSpPr>
            <a:spLocks noGrp="1"/>
          </p:cNvSpPr>
          <p:nvPr>
            <p:ph idx="1"/>
          </p:nvPr>
        </p:nvSpPr>
        <p:spPr>
          <a:xfrm>
            <a:off x="899913" y="1259958"/>
            <a:ext cx="7707102" cy="4525963"/>
          </a:xfrm>
        </p:spPr>
        <p:txBody>
          <a:bodyPr/>
          <a:lstStyle/>
          <a:p>
            <a:r>
              <a:rPr lang="nl-BE" dirty="0"/>
              <a:t>Controleer de toestellen</a:t>
            </a:r>
          </a:p>
          <a:p>
            <a:r>
              <a:rPr lang="nl-BE" dirty="0"/>
              <a:t>Onveilig materiaal melden bij bestuur</a:t>
            </a:r>
          </a:p>
          <a:p>
            <a:pPr marL="0" indent="0">
              <a:buNone/>
            </a:pPr>
            <a:endParaRPr lang="nl-BE" dirty="0"/>
          </a:p>
          <a:p>
            <a:r>
              <a:rPr lang="nl-BE" dirty="0"/>
              <a:t>EHBO kennis</a:t>
            </a:r>
          </a:p>
          <a:p>
            <a:r>
              <a:rPr lang="nl-BE" dirty="0"/>
              <a:t>Wat te doen bij een ongeval? </a:t>
            </a:r>
          </a:p>
          <a:p>
            <a:r>
              <a:rPr lang="nl-BE" dirty="0"/>
              <a:t>Revalidatie in geval van blessures respecteren</a:t>
            </a:r>
          </a:p>
          <a:p>
            <a:r>
              <a:rPr lang="nl-BE" dirty="0"/>
              <a:t>Advies arts en kiné volgen</a:t>
            </a:r>
          </a:p>
          <a:p>
            <a:endParaRPr lang="nl-BE" dirty="0"/>
          </a:p>
        </p:txBody>
      </p:sp>
      <p:pic>
        <p:nvPicPr>
          <p:cNvPr id="7" name="Afbeelding 6" descr="Afbeelding met tekst, verbandtrommel&#10;&#10;Automatisch gegenereerde beschrijving">
            <a:extLst>
              <a:ext uri="{FF2B5EF4-FFF2-40B4-BE49-F238E27FC236}">
                <a16:creationId xmlns:a16="http://schemas.microsoft.com/office/drawing/2014/main" id="{5156C5BA-FAD2-45C9-BEE1-2F0B8AB8C2A9}"/>
              </a:ext>
            </a:extLst>
          </p:cNvPr>
          <p:cNvPicPr>
            <a:picLocks noChangeAspect="1"/>
          </p:cNvPicPr>
          <p:nvPr/>
        </p:nvPicPr>
        <p:blipFill rotWithShape="1">
          <a:blip r:embed="rId4"/>
          <a:srcRect t="18371" b="10698"/>
          <a:stretch/>
        </p:blipFill>
        <p:spPr>
          <a:xfrm>
            <a:off x="5292234" y="4878042"/>
            <a:ext cx="2030164" cy="1440000"/>
          </a:xfrm>
          <a:prstGeom prst="rect">
            <a:avLst/>
          </a:prstGeom>
        </p:spPr>
      </p:pic>
    </p:spTree>
    <p:extLst>
      <p:ext uri="{BB962C8B-B14F-4D97-AF65-F5344CB8AC3E}">
        <p14:creationId xmlns:p14="http://schemas.microsoft.com/office/powerpoint/2010/main" val="2837272694"/>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8426A9-5FF4-4413-BA44-DEE61BA246A5}"/>
              </a:ext>
            </a:extLst>
          </p:cNvPr>
          <p:cNvSpPr>
            <a:spLocks noGrp="1"/>
          </p:cNvSpPr>
          <p:nvPr>
            <p:ph type="title"/>
          </p:nvPr>
        </p:nvSpPr>
        <p:spPr>
          <a:xfrm>
            <a:off x="3664378" y="342391"/>
            <a:ext cx="4905464" cy="869721"/>
          </a:xfrm>
        </p:spPr>
        <p:txBody>
          <a:bodyPr/>
          <a:lstStyle/>
          <a:p>
            <a:r>
              <a:rPr lang="nl-BE" dirty="0"/>
              <a:t>Relatie coach - gymnast</a:t>
            </a:r>
          </a:p>
        </p:txBody>
      </p:sp>
      <p:sp>
        <p:nvSpPr>
          <p:cNvPr id="3" name="Tijdelijke aanduiding voor inhoud 2">
            <a:extLst>
              <a:ext uri="{FF2B5EF4-FFF2-40B4-BE49-F238E27FC236}">
                <a16:creationId xmlns:a16="http://schemas.microsoft.com/office/drawing/2014/main" id="{815A5D96-152F-4BD2-A89E-5548F500A929}"/>
              </a:ext>
            </a:extLst>
          </p:cNvPr>
          <p:cNvSpPr>
            <a:spLocks noGrp="1"/>
          </p:cNvSpPr>
          <p:nvPr>
            <p:ph idx="1"/>
          </p:nvPr>
        </p:nvSpPr>
        <p:spPr>
          <a:xfrm>
            <a:off x="3664377" y="1270590"/>
            <a:ext cx="5383929" cy="4525963"/>
          </a:xfrm>
        </p:spPr>
        <p:txBody>
          <a:bodyPr>
            <a:normAutofit/>
          </a:bodyPr>
          <a:lstStyle/>
          <a:p>
            <a:r>
              <a:rPr lang="nl-BE" dirty="0"/>
              <a:t>Contact met sporter is steeds gerelateerd aan de training</a:t>
            </a:r>
          </a:p>
          <a:p>
            <a:pPr marL="0" indent="0">
              <a:buNone/>
            </a:pPr>
            <a:endParaRPr lang="nl-BE" dirty="0"/>
          </a:p>
          <a:p>
            <a:r>
              <a:rPr lang="nl-BE" dirty="0"/>
              <a:t>Aanrakingen zijn steeds in sporttechnisch kader</a:t>
            </a:r>
          </a:p>
          <a:p>
            <a:pPr marL="457200" lvl="1" indent="0">
              <a:buNone/>
            </a:pPr>
            <a:r>
              <a:rPr lang="nl-BE" dirty="0"/>
              <a:t>= helpersfunctie en/of aanmoedigingen</a:t>
            </a:r>
          </a:p>
          <a:p>
            <a:pPr marL="457200" lvl="1" indent="0">
              <a:buNone/>
            </a:pPr>
            <a:endParaRPr lang="nl-BE" dirty="0"/>
          </a:p>
          <a:p>
            <a:r>
              <a:rPr lang="nl-BE" dirty="0"/>
              <a:t>Tijdens stages komt een trainer niet op de slaapkamer van de sporter</a:t>
            </a:r>
          </a:p>
          <a:p>
            <a:pPr marL="0" indent="0">
              <a:buNone/>
            </a:pPr>
            <a:endParaRPr lang="nl-BE" dirty="0"/>
          </a:p>
          <a:p>
            <a:endParaRPr lang="nl-BE" dirty="0"/>
          </a:p>
        </p:txBody>
      </p:sp>
      <p:pic>
        <p:nvPicPr>
          <p:cNvPr id="5" name="Afbeelding 4">
            <a:extLst>
              <a:ext uri="{FF2B5EF4-FFF2-40B4-BE49-F238E27FC236}">
                <a16:creationId xmlns:a16="http://schemas.microsoft.com/office/drawing/2014/main" id="{07B3C4ED-FB99-43AB-9B75-03AC23835798}"/>
              </a:ext>
            </a:extLst>
          </p:cNvPr>
          <p:cNvPicPr>
            <a:picLocks noChangeAspect="1"/>
          </p:cNvPicPr>
          <p:nvPr/>
        </p:nvPicPr>
        <p:blipFill rotWithShape="1">
          <a:blip r:embed="rId2"/>
          <a:srcRect l="32454" r="30582"/>
          <a:stretch/>
        </p:blipFill>
        <p:spPr>
          <a:xfrm>
            <a:off x="0" y="0"/>
            <a:ext cx="3564961" cy="6858000"/>
          </a:xfrm>
          <a:prstGeom prst="rect">
            <a:avLst/>
          </a:prstGeom>
        </p:spPr>
      </p:pic>
    </p:spTree>
    <p:extLst>
      <p:ext uri="{BB962C8B-B14F-4D97-AF65-F5344CB8AC3E}">
        <p14:creationId xmlns:p14="http://schemas.microsoft.com/office/powerpoint/2010/main" val="3695719970"/>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6E6AFB-DC27-46D8-B298-F1A3300CB046}"/>
              </a:ext>
            </a:extLst>
          </p:cNvPr>
          <p:cNvSpPr>
            <a:spLocks noGrp="1"/>
          </p:cNvSpPr>
          <p:nvPr>
            <p:ph type="title"/>
          </p:nvPr>
        </p:nvSpPr>
        <p:spPr/>
        <p:txBody>
          <a:bodyPr/>
          <a:lstStyle/>
          <a:p>
            <a:r>
              <a:rPr lang="nl-BE" dirty="0"/>
              <a:t>Sociale media</a:t>
            </a:r>
          </a:p>
        </p:txBody>
      </p:sp>
      <p:pic>
        <p:nvPicPr>
          <p:cNvPr id="10" name="Afbeelding 9" descr="Afbeelding met persoon, person, hand&#10;&#10;Automatisch gegenereerde beschrijving">
            <a:extLst>
              <a:ext uri="{FF2B5EF4-FFF2-40B4-BE49-F238E27FC236}">
                <a16:creationId xmlns:a16="http://schemas.microsoft.com/office/drawing/2014/main" id="{47B79DF0-BEE6-41E4-81F1-C0A9AD953A00}"/>
              </a:ext>
            </a:extLst>
          </p:cNvPr>
          <p:cNvPicPr>
            <a:picLocks noChangeAspect="1"/>
          </p:cNvPicPr>
          <p:nvPr/>
        </p:nvPicPr>
        <p:blipFill rotWithShape="1">
          <a:blip r:embed="rId3"/>
          <a:srcRect r="19613" b="25581"/>
          <a:stretch/>
        </p:blipFill>
        <p:spPr>
          <a:xfrm>
            <a:off x="1016871" y="947183"/>
            <a:ext cx="5512981" cy="5103628"/>
          </a:xfrm>
          <a:prstGeom prst="rect">
            <a:avLst/>
          </a:prstGeom>
        </p:spPr>
      </p:pic>
      <p:sp>
        <p:nvSpPr>
          <p:cNvPr id="11" name="Tekstvak 10">
            <a:extLst>
              <a:ext uri="{FF2B5EF4-FFF2-40B4-BE49-F238E27FC236}">
                <a16:creationId xmlns:a16="http://schemas.microsoft.com/office/drawing/2014/main" id="{A64DC74B-D97A-4888-9D95-C076C51C8772}"/>
              </a:ext>
            </a:extLst>
          </p:cNvPr>
          <p:cNvSpPr txBox="1"/>
          <p:nvPr/>
        </p:nvSpPr>
        <p:spPr>
          <a:xfrm>
            <a:off x="4160033" y="3052939"/>
            <a:ext cx="1420778" cy="1477328"/>
          </a:xfrm>
          <a:prstGeom prst="rect">
            <a:avLst/>
          </a:prstGeom>
          <a:noFill/>
        </p:spPr>
        <p:txBody>
          <a:bodyPr wrap="square" rtlCol="0">
            <a:spAutoFit/>
          </a:bodyPr>
          <a:lstStyle/>
          <a:p>
            <a:pPr algn="ctr"/>
            <a:r>
              <a:rPr lang="nl-BE" b="1" dirty="0">
                <a:solidFill>
                  <a:srgbClr val="FF0000"/>
                </a:solidFill>
                <a:latin typeface="Cavolini" panose="020B0502040204020203" pitchFamily="66" charset="0"/>
                <a:cs typeface="Cavolini" panose="020B0502040204020203" pitchFamily="66" charset="0"/>
              </a:rPr>
              <a:t>Denk na voor je iets post of verzendt !</a:t>
            </a:r>
          </a:p>
          <a:p>
            <a:pPr algn="ctr"/>
            <a:endParaRPr lang="nl-BE" dirty="0">
              <a:latin typeface="Cavolini" panose="020B0502040204020203" pitchFamily="66" charset="0"/>
              <a:cs typeface="Cavolini" panose="020B0502040204020203" pitchFamily="66" charset="0"/>
            </a:endParaRPr>
          </a:p>
        </p:txBody>
      </p:sp>
    </p:spTree>
    <p:extLst>
      <p:ext uri="{BB962C8B-B14F-4D97-AF65-F5344CB8AC3E}">
        <p14:creationId xmlns:p14="http://schemas.microsoft.com/office/powerpoint/2010/main" val="1573442111"/>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3C7D1B-4411-4977-9A23-88928BA4203D}"/>
              </a:ext>
            </a:extLst>
          </p:cNvPr>
          <p:cNvSpPr>
            <a:spLocks noGrp="1"/>
          </p:cNvSpPr>
          <p:nvPr>
            <p:ph type="title"/>
          </p:nvPr>
        </p:nvSpPr>
        <p:spPr/>
        <p:txBody>
          <a:bodyPr/>
          <a:lstStyle/>
          <a:p>
            <a:r>
              <a:rPr lang="nl-BE" dirty="0"/>
              <a:t>Aandachtspunten </a:t>
            </a:r>
            <a:r>
              <a:rPr lang="nl-BE" dirty="0" err="1"/>
              <a:t>social</a:t>
            </a:r>
            <a:r>
              <a:rPr lang="nl-BE" dirty="0"/>
              <a:t> media</a:t>
            </a:r>
          </a:p>
        </p:txBody>
      </p:sp>
      <p:sp>
        <p:nvSpPr>
          <p:cNvPr id="4" name="Tijdelijke aanduiding voor inhoud 2">
            <a:extLst>
              <a:ext uri="{FF2B5EF4-FFF2-40B4-BE49-F238E27FC236}">
                <a16:creationId xmlns:a16="http://schemas.microsoft.com/office/drawing/2014/main" id="{1A9A91B5-42D2-4D09-A619-901EC8097761}"/>
              </a:ext>
            </a:extLst>
          </p:cNvPr>
          <p:cNvSpPr>
            <a:spLocks noGrp="1"/>
          </p:cNvSpPr>
          <p:nvPr>
            <p:ph idx="1"/>
          </p:nvPr>
        </p:nvSpPr>
        <p:spPr>
          <a:xfrm>
            <a:off x="1017588" y="1063256"/>
            <a:ext cx="7705725" cy="5062907"/>
          </a:xfrm>
        </p:spPr>
        <p:txBody>
          <a:bodyPr>
            <a:normAutofit fontScale="92500" lnSpcReduction="20000"/>
          </a:bodyPr>
          <a:lstStyle/>
          <a:p>
            <a:r>
              <a:rPr lang="nl-BE" dirty="0"/>
              <a:t>Post bij voorkeur vanuit de clubnaam </a:t>
            </a:r>
          </a:p>
          <a:p>
            <a:r>
              <a:rPr lang="nl-BE" dirty="0"/>
              <a:t>Vraag toestemming aan ouders en sporters</a:t>
            </a:r>
          </a:p>
          <a:p>
            <a:r>
              <a:rPr lang="nl-BE" dirty="0"/>
              <a:t>Focus op uitwisselen van positieve ervaring en kennis</a:t>
            </a:r>
          </a:p>
          <a:p>
            <a:pPr marL="0" indent="0">
              <a:buNone/>
            </a:pPr>
            <a:endParaRPr lang="nl-BE" dirty="0"/>
          </a:p>
          <a:p>
            <a:pPr marL="0" indent="0">
              <a:buNone/>
            </a:pPr>
            <a:endParaRPr lang="nl-BE" dirty="0"/>
          </a:p>
          <a:p>
            <a:pPr marL="0" indent="0">
              <a:buNone/>
            </a:pPr>
            <a:endParaRPr lang="nl-BE" dirty="0"/>
          </a:p>
          <a:p>
            <a:pPr marL="0" indent="0">
              <a:buNone/>
            </a:pPr>
            <a:endParaRPr lang="nl-BE" dirty="0"/>
          </a:p>
          <a:p>
            <a:endParaRPr lang="nl-BE" dirty="0"/>
          </a:p>
          <a:p>
            <a:endParaRPr lang="nl-BE" dirty="0"/>
          </a:p>
          <a:p>
            <a:r>
              <a:rPr lang="nl-BE" dirty="0"/>
              <a:t>Ga niet in discussie via chat</a:t>
            </a:r>
          </a:p>
          <a:p>
            <a:r>
              <a:rPr lang="nl-BE" dirty="0" err="1"/>
              <a:t>Groepschat</a:t>
            </a:r>
            <a:r>
              <a:rPr lang="nl-BE" dirty="0"/>
              <a:t>: OK – Individuele chat: </a:t>
            </a:r>
            <a:r>
              <a:rPr lang="nl-BE" dirty="0" err="1"/>
              <a:t>not</a:t>
            </a:r>
            <a:r>
              <a:rPr lang="nl-BE" dirty="0"/>
              <a:t> OK</a:t>
            </a:r>
          </a:p>
          <a:p>
            <a:r>
              <a:rPr lang="nl-BE" dirty="0"/>
              <a:t>Ga het gesprek aan met sporter en ouders</a:t>
            </a:r>
          </a:p>
          <a:p>
            <a:r>
              <a:rPr lang="nl-BE" dirty="0"/>
              <a:t>Belangrijke info en beslissingen gebeuren face </a:t>
            </a:r>
            <a:r>
              <a:rPr lang="nl-BE" dirty="0" err="1"/>
              <a:t>to</a:t>
            </a:r>
            <a:r>
              <a:rPr lang="nl-BE" dirty="0"/>
              <a:t> face</a:t>
            </a:r>
          </a:p>
          <a:p>
            <a:r>
              <a:rPr lang="nl-BE" dirty="0"/>
              <a:t>Beleefd en vriendelijk zijn, loont altijd, ook online</a:t>
            </a:r>
          </a:p>
          <a:p>
            <a:pPr marL="0" indent="0">
              <a:buNone/>
            </a:pPr>
            <a:endParaRPr lang="nl-BE" dirty="0"/>
          </a:p>
        </p:txBody>
      </p:sp>
      <p:pic>
        <p:nvPicPr>
          <p:cNvPr id="6" name="Afbeelding 5" descr="Afbeelding met tekst, atletiek, sport&#10;&#10;Automatisch gegenereerde beschrijving">
            <a:extLst>
              <a:ext uri="{FF2B5EF4-FFF2-40B4-BE49-F238E27FC236}">
                <a16:creationId xmlns:a16="http://schemas.microsoft.com/office/drawing/2014/main" id="{98DF23AD-0D45-44D4-9CF9-21B9494A9AE3}"/>
              </a:ext>
            </a:extLst>
          </p:cNvPr>
          <p:cNvPicPr>
            <a:picLocks noChangeAspect="1"/>
          </p:cNvPicPr>
          <p:nvPr/>
        </p:nvPicPr>
        <p:blipFill rotWithShape="1">
          <a:blip r:embed="rId3"/>
          <a:srcRect l="48140"/>
          <a:stretch/>
        </p:blipFill>
        <p:spPr>
          <a:xfrm>
            <a:off x="1456658" y="2284452"/>
            <a:ext cx="1680226" cy="1800000"/>
          </a:xfrm>
          <a:prstGeom prst="rect">
            <a:avLst/>
          </a:prstGeom>
        </p:spPr>
      </p:pic>
      <p:pic>
        <p:nvPicPr>
          <p:cNvPr id="8" name="Afbeelding 7">
            <a:extLst>
              <a:ext uri="{FF2B5EF4-FFF2-40B4-BE49-F238E27FC236}">
                <a16:creationId xmlns:a16="http://schemas.microsoft.com/office/drawing/2014/main" id="{EF8B2BA3-74FA-4708-B006-C0D374E3F6D9}"/>
              </a:ext>
            </a:extLst>
          </p:cNvPr>
          <p:cNvPicPr>
            <a:picLocks noChangeAspect="1"/>
          </p:cNvPicPr>
          <p:nvPr/>
        </p:nvPicPr>
        <p:blipFill>
          <a:blip r:embed="rId4"/>
          <a:stretch>
            <a:fillRect/>
          </a:stretch>
        </p:blipFill>
        <p:spPr>
          <a:xfrm>
            <a:off x="3222000" y="2284452"/>
            <a:ext cx="2700000" cy="1800000"/>
          </a:xfrm>
          <a:prstGeom prst="rect">
            <a:avLst/>
          </a:prstGeom>
        </p:spPr>
      </p:pic>
      <p:pic>
        <p:nvPicPr>
          <p:cNvPr id="10" name="Afbeelding 9" descr="Afbeelding met tekst&#10;&#10;Automatisch gegenereerde beschrijving">
            <a:extLst>
              <a:ext uri="{FF2B5EF4-FFF2-40B4-BE49-F238E27FC236}">
                <a16:creationId xmlns:a16="http://schemas.microsoft.com/office/drawing/2014/main" id="{F4CBE1E0-31BB-4E78-A1A7-0FAB8A73C866}"/>
              </a:ext>
            </a:extLst>
          </p:cNvPr>
          <p:cNvPicPr>
            <a:picLocks noChangeAspect="1"/>
          </p:cNvPicPr>
          <p:nvPr/>
        </p:nvPicPr>
        <p:blipFill>
          <a:blip r:embed="rId5"/>
          <a:stretch>
            <a:fillRect/>
          </a:stretch>
        </p:blipFill>
        <p:spPr>
          <a:xfrm>
            <a:off x="6007116" y="2284452"/>
            <a:ext cx="1800000" cy="1800000"/>
          </a:xfrm>
          <a:prstGeom prst="rect">
            <a:avLst/>
          </a:prstGeom>
        </p:spPr>
      </p:pic>
    </p:spTree>
    <p:extLst>
      <p:ext uri="{BB962C8B-B14F-4D97-AF65-F5344CB8AC3E}">
        <p14:creationId xmlns:p14="http://schemas.microsoft.com/office/powerpoint/2010/main" val="1924652368"/>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CEF11C-AF04-497D-9E01-A5D263DF189F}"/>
              </a:ext>
            </a:extLst>
          </p:cNvPr>
          <p:cNvSpPr>
            <a:spLocks noGrp="1"/>
          </p:cNvSpPr>
          <p:nvPr>
            <p:ph type="title"/>
          </p:nvPr>
        </p:nvSpPr>
        <p:spPr>
          <a:xfrm>
            <a:off x="1016871" y="342391"/>
            <a:ext cx="7707102" cy="859088"/>
          </a:xfrm>
        </p:spPr>
        <p:txBody>
          <a:bodyPr/>
          <a:lstStyle/>
          <a:p>
            <a:r>
              <a:rPr lang="nl-BE" dirty="0"/>
              <a:t>Ken je jouw club API?</a:t>
            </a:r>
          </a:p>
        </p:txBody>
      </p:sp>
      <p:sp>
        <p:nvSpPr>
          <p:cNvPr id="3" name="Tijdelijke aanduiding voor inhoud 2">
            <a:extLst>
              <a:ext uri="{FF2B5EF4-FFF2-40B4-BE49-F238E27FC236}">
                <a16:creationId xmlns:a16="http://schemas.microsoft.com/office/drawing/2014/main" id="{16A62BB5-22DC-449E-A367-E5EF47A8E7AD}"/>
              </a:ext>
            </a:extLst>
          </p:cNvPr>
          <p:cNvSpPr>
            <a:spLocks noGrp="1"/>
          </p:cNvSpPr>
          <p:nvPr>
            <p:ph idx="1"/>
          </p:nvPr>
        </p:nvSpPr>
        <p:spPr>
          <a:solidFill>
            <a:schemeClr val="bg1"/>
          </a:solidFill>
        </p:spPr>
        <p:txBody>
          <a:bodyPr>
            <a:normAutofit fontScale="85000" lnSpcReduction="20000"/>
          </a:bodyPr>
          <a:lstStyle/>
          <a:p>
            <a:r>
              <a:rPr lang="nl-BE" dirty="0">
                <a:highlight>
                  <a:srgbClr val="FFFF00"/>
                </a:highlight>
              </a:rPr>
              <a:t>Naam club API	Vera De Groof      </a:t>
            </a:r>
          </a:p>
          <a:p>
            <a:r>
              <a:rPr lang="nl-BE" dirty="0">
                <a:highlight>
                  <a:srgbClr val="FFFF00"/>
                </a:highlight>
              </a:rPr>
              <a:t>Foto club API		</a:t>
            </a:r>
          </a:p>
          <a:p>
            <a:endParaRPr lang="nl-BE" dirty="0">
              <a:highlight>
                <a:srgbClr val="FFFF00"/>
              </a:highlight>
            </a:endParaRPr>
          </a:p>
          <a:p>
            <a:endParaRPr lang="nl-BE" dirty="0">
              <a:highlight>
                <a:srgbClr val="FFFF00"/>
              </a:highlight>
            </a:endParaRPr>
          </a:p>
          <a:p>
            <a:endParaRPr lang="nl-BE" dirty="0">
              <a:highlight>
                <a:srgbClr val="FFFF00"/>
              </a:highlight>
            </a:endParaRPr>
          </a:p>
          <a:p>
            <a:endParaRPr lang="nl-BE" dirty="0">
              <a:highlight>
                <a:srgbClr val="FFFF00"/>
              </a:highlight>
            </a:endParaRPr>
          </a:p>
          <a:p>
            <a:endParaRPr lang="nl-BE" dirty="0">
              <a:highlight>
                <a:srgbClr val="FFFF00"/>
              </a:highlight>
            </a:endParaRPr>
          </a:p>
          <a:p>
            <a:r>
              <a:rPr lang="nl-BE" dirty="0">
                <a:highlight>
                  <a:srgbClr val="FFFF00"/>
                </a:highlight>
              </a:rPr>
              <a:t>Emailadres		vera.de.groof@telenet.be</a:t>
            </a:r>
          </a:p>
          <a:p>
            <a:r>
              <a:rPr lang="nl-BE" dirty="0">
                <a:highlight>
                  <a:srgbClr val="FFFF00"/>
                </a:highlight>
              </a:rPr>
              <a:t>GSM nummer	0486/316015</a:t>
            </a:r>
          </a:p>
          <a:p>
            <a:endParaRPr lang="nl-BE" dirty="0">
              <a:highlight>
                <a:srgbClr val="FFFF00"/>
              </a:highlight>
            </a:endParaRPr>
          </a:p>
          <a:p>
            <a:pPr marL="0" indent="0">
              <a:buNone/>
            </a:pPr>
            <a:r>
              <a:rPr lang="nl-NL" i="1" dirty="0"/>
              <a:t>Bij de API (Aanspreekpunt Integriteit) kunnen gymnasten, ouders, trainers, begeleiders of andere betrokkenen van de </a:t>
            </a:r>
            <a:r>
              <a:rPr lang="nl-NL" i="1" dirty="0" err="1"/>
              <a:t>gymclub</a:t>
            </a:r>
            <a:r>
              <a:rPr lang="nl-NL" i="1" dirty="0"/>
              <a:t> terecht met een vraag,</a:t>
            </a:r>
            <a:r>
              <a:rPr lang="nl-NL" dirty="0"/>
              <a:t> </a:t>
            </a:r>
            <a:r>
              <a:rPr lang="nl-NL" i="1" dirty="0"/>
              <a:t>vermoeden of klacht bij mogelijk (seksueel) grensoverschrijdend gedrag.”</a:t>
            </a:r>
            <a:endParaRPr lang="nl-BE" dirty="0"/>
          </a:p>
          <a:p>
            <a:pPr marL="0" indent="0">
              <a:buNone/>
            </a:pPr>
            <a:endParaRPr lang="nl-BE" dirty="0">
              <a:highlight>
                <a:srgbClr val="FFFF00"/>
              </a:highlight>
            </a:endParaRPr>
          </a:p>
          <a:p>
            <a:pPr marL="0" indent="0">
              <a:buNone/>
            </a:pPr>
            <a:endParaRPr lang="nl-BE" dirty="0"/>
          </a:p>
        </p:txBody>
      </p:sp>
      <p:pic>
        <p:nvPicPr>
          <p:cNvPr id="5" name="Afbeelding 4">
            <a:extLst>
              <a:ext uri="{FF2B5EF4-FFF2-40B4-BE49-F238E27FC236}">
                <a16:creationId xmlns:a16="http://schemas.microsoft.com/office/drawing/2014/main" id="{AC323FFD-7C03-DB40-9F7D-B049A97E7945}"/>
              </a:ext>
            </a:extLst>
          </p:cNvPr>
          <p:cNvPicPr>
            <a:picLocks noChangeAspect="1"/>
          </p:cNvPicPr>
          <p:nvPr/>
        </p:nvPicPr>
        <p:blipFill>
          <a:blip r:embed="rId3"/>
          <a:stretch>
            <a:fillRect/>
          </a:stretch>
        </p:blipFill>
        <p:spPr>
          <a:xfrm>
            <a:off x="3006246" y="1862214"/>
            <a:ext cx="1910640" cy="1962370"/>
          </a:xfrm>
          <a:prstGeom prst="rect">
            <a:avLst/>
          </a:prstGeom>
        </p:spPr>
      </p:pic>
    </p:spTree>
    <p:extLst>
      <p:ext uri="{BB962C8B-B14F-4D97-AF65-F5344CB8AC3E}">
        <p14:creationId xmlns:p14="http://schemas.microsoft.com/office/powerpoint/2010/main" val="294998165"/>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016871" y="1332808"/>
            <a:ext cx="7707102" cy="4525963"/>
          </a:xfrm>
        </p:spPr>
        <p:txBody>
          <a:bodyPr/>
          <a:lstStyle/>
          <a:p>
            <a:endParaRPr lang="nl-NL" sz="4000" dirty="0"/>
          </a:p>
          <a:p>
            <a:endParaRPr lang="nl-NL" sz="4000" dirty="0"/>
          </a:p>
          <a:p>
            <a:endParaRPr lang="nl-NL" sz="4000" dirty="0"/>
          </a:p>
          <a:p>
            <a:endParaRPr lang="nl-NL" dirty="0"/>
          </a:p>
          <a:p>
            <a:pPr marL="0" indent="0">
              <a:buNone/>
            </a:pPr>
            <a:endParaRPr lang="nl-NL" dirty="0"/>
          </a:p>
        </p:txBody>
      </p:sp>
      <p:pic>
        <p:nvPicPr>
          <p:cNvPr id="5" name="Afbeelding 4">
            <a:extLst>
              <a:ext uri="{FF2B5EF4-FFF2-40B4-BE49-F238E27FC236}">
                <a16:creationId xmlns:a16="http://schemas.microsoft.com/office/drawing/2014/main" id="{673F3C5E-7013-4D51-ABEF-6C0B17E59FBF}"/>
              </a:ext>
            </a:extLst>
          </p:cNvPr>
          <p:cNvPicPr>
            <a:picLocks noChangeAspect="1"/>
          </p:cNvPicPr>
          <p:nvPr/>
        </p:nvPicPr>
        <p:blipFill rotWithShape="1">
          <a:blip r:embed="rId3"/>
          <a:srcRect t="7840" b="12913"/>
          <a:stretch/>
        </p:blipFill>
        <p:spPr>
          <a:xfrm>
            <a:off x="0" y="0"/>
            <a:ext cx="9144000" cy="6113976"/>
          </a:xfrm>
          <a:prstGeom prst="rect">
            <a:avLst/>
          </a:prstGeom>
        </p:spPr>
      </p:pic>
      <p:sp>
        <p:nvSpPr>
          <p:cNvPr id="8" name="Rechthoek 7">
            <a:extLst>
              <a:ext uri="{FF2B5EF4-FFF2-40B4-BE49-F238E27FC236}">
                <a16:creationId xmlns:a16="http://schemas.microsoft.com/office/drawing/2014/main" id="{3E081098-7D46-4D82-A9F3-874C19E42025}"/>
              </a:ext>
            </a:extLst>
          </p:cNvPr>
          <p:cNvSpPr/>
          <p:nvPr/>
        </p:nvSpPr>
        <p:spPr>
          <a:xfrm rot="21235461">
            <a:off x="3500745" y="2474445"/>
            <a:ext cx="3394647" cy="707886"/>
          </a:xfrm>
          <a:prstGeom prst="rect">
            <a:avLst/>
          </a:prstGeom>
          <a:noFill/>
        </p:spPr>
        <p:txBody>
          <a:bodyPr wrap="none" lIns="91440" tIns="45720" rIns="91440" bIns="45720">
            <a:spAutoFit/>
          </a:bodyPr>
          <a:lstStyle/>
          <a:p>
            <a:pPr algn="ctr"/>
            <a:r>
              <a:rPr lang="nl-NL" sz="4000" b="1" cap="none" spc="50" dirty="0">
                <a:ln w="9525" cmpd="sng">
                  <a:solidFill>
                    <a:schemeClr val="accent1"/>
                  </a:solidFill>
                  <a:prstDash val="solid"/>
                </a:ln>
                <a:solidFill>
                  <a:srgbClr val="70AD47">
                    <a:tint val="1000"/>
                  </a:srgbClr>
                </a:solidFill>
                <a:effectLst>
                  <a:glow rad="38100">
                    <a:schemeClr val="accent1">
                      <a:alpha val="40000"/>
                    </a:schemeClr>
                  </a:glow>
                </a:effectLst>
              </a:rPr>
              <a:t>Wat is je doel?</a:t>
            </a:r>
          </a:p>
        </p:txBody>
      </p:sp>
    </p:spTree>
    <p:extLst>
      <p:ext uri="{BB962C8B-B14F-4D97-AF65-F5344CB8AC3E}">
        <p14:creationId xmlns:p14="http://schemas.microsoft.com/office/powerpoint/2010/main" val="2273851722"/>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D459EB-8473-430A-8A2A-29D34320A9FB}"/>
              </a:ext>
            </a:extLst>
          </p:cNvPr>
          <p:cNvSpPr>
            <a:spLocks noGrp="1"/>
          </p:cNvSpPr>
          <p:nvPr>
            <p:ph type="title"/>
          </p:nvPr>
        </p:nvSpPr>
        <p:spPr/>
        <p:txBody>
          <a:bodyPr/>
          <a:lstStyle/>
          <a:p>
            <a:r>
              <a:rPr lang="nl-BE" dirty="0"/>
              <a:t>Checklist</a:t>
            </a:r>
          </a:p>
        </p:txBody>
      </p:sp>
      <p:pic>
        <p:nvPicPr>
          <p:cNvPr id="5" name="Tijdelijke aanduiding voor inhoud 4" descr="Afbeelding met tafel&#10;&#10;Automatisch gegenereerde beschrijving">
            <a:extLst>
              <a:ext uri="{FF2B5EF4-FFF2-40B4-BE49-F238E27FC236}">
                <a16:creationId xmlns:a16="http://schemas.microsoft.com/office/drawing/2014/main" id="{F6F83171-A91B-4546-A721-95F81CBF3B2A}"/>
              </a:ext>
            </a:extLst>
          </p:cNvPr>
          <p:cNvPicPr>
            <a:picLocks noGrp="1" noChangeAspect="1"/>
          </p:cNvPicPr>
          <p:nvPr>
            <p:ph idx="1"/>
          </p:nvPr>
        </p:nvPicPr>
        <p:blipFill>
          <a:blip r:embed="rId2"/>
          <a:stretch>
            <a:fillRect/>
          </a:stretch>
        </p:blipFill>
        <p:spPr>
          <a:xfrm>
            <a:off x="5957410" y="784999"/>
            <a:ext cx="3186590" cy="4525963"/>
          </a:xfrm>
        </p:spPr>
      </p:pic>
      <p:sp>
        <p:nvSpPr>
          <p:cNvPr id="6" name="Tijdelijke aanduiding voor inhoud 2">
            <a:extLst>
              <a:ext uri="{FF2B5EF4-FFF2-40B4-BE49-F238E27FC236}">
                <a16:creationId xmlns:a16="http://schemas.microsoft.com/office/drawing/2014/main" id="{030B3D15-3023-4C20-8C8D-0DE973D8B7A5}"/>
              </a:ext>
            </a:extLst>
          </p:cNvPr>
          <p:cNvSpPr txBox="1">
            <a:spLocks/>
          </p:cNvSpPr>
          <p:nvPr/>
        </p:nvSpPr>
        <p:spPr>
          <a:xfrm>
            <a:off x="420027" y="1323754"/>
            <a:ext cx="7707102" cy="4525963"/>
          </a:xfrm>
          <a:prstGeom prst="rect">
            <a:avLst/>
          </a:prstGeom>
        </p:spPr>
        <p:txBody>
          <a:bodyPr vert="horz" lIns="0" tIns="0" rIns="91440" bIns="0" rtlCol="0">
            <a:normAutofit/>
          </a:bodyPr>
          <a:lstStyle>
            <a:lvl1pPr marL="457200" indent="-457200" algn="l" defTabSz="457200" rtl="0" eaLnBrk="1" latinLnBrk="0" hangingPunct="1">
              <a:spcBef>
                <a:spcPct val="20000"/>
              </a:spcBef>
              <a:buClr>
                <a:srgbClr val="00A3DB"/>
              </a:buClr>
              <a:buSzPct val="80000"/>
              <a:buFont typeface="Wingdings" charset="2"/>
              <a:buChar char="ü"/>
              <a:defRPr sz="2600" kern="1200">
                <a:solidFill>
                  <a:schemeClr val="tx1"/>
                </a:solidFill>
                <a:latin typeface="+mn-lt"/>
                <a:ea typeface="+mn-ea"/>
                <a:cs typeface="+mn-cs"/>
              </a:defRPr>
            </a:lvl1pPr>
            <a:lvl2pPr marL="914400" indent="-457200" algn="l" defTabSz="457200" rtl="0" eaLnBrk="1" latinLnBrk="0" hangingPunct="1">
              <a:spcBef>
                <a:spcPct val="20000"/>
              </a:spcBef>
              <a:buClr>
                <a:srgbClr val="00A3DB"/>
              </a:buClr>
              <a:buSzPct val="80000"/>
              <a:buFont typeface="Wingdings" charset="2"/>
              <a:buChar char="ü"/>
              <a:defRPr sz="2600" kern="1200">
                <a:solidFill>
                  <a:srgbClr val="000000"/>
                </a:solidFill>
                <a:latin typeface="+mn-lt"/>
                <a:ea typeface="+mn-ea"/>
                <a:cs typeface="+mn-cs"/>
              </a:defRPr>
            </a:lvl2pPr>
            <a:lvl3pPr marL="1257300" indent="-342900" algn="l" defTabSz="457200" rtl="0" eaLnBrk="1" latinLnBrk="0" hangingPunct="1">
              <a:spcBef>
                <a:spcPct val="20000"/>
              </a:spcBef>
              <a:buClr>
                <a:srgbClr val="00A3DB"/>
              </a:buClr>
              <a:buSzPct val="80000"/>
              <a:buFont typeface="Wingdings" charset="2"/>
              <a:buChar char="ü"/>
              <a:defRPr sz="2200" kern="1200">
                <a:solidFill>
                  <a:srgbClr val="000000"/>
                </a:solidFill>
                <a:latin typeface="+mn-lt"/>
                <a:ea typeface="+mn-ea"/>
                <a:cs typeface="+mn-cs"/>
              </a:defRPr>
            </a:lvl3pPr>
            <a:lvl4pPr marL="1714500" indent="-342900" algn="l" defTabSz="457200" rtl="0" eaLnBrk="1" latinLnBrk="0" hangingPunct="1">
              <a:spcBef>
                <a:spcPct val="20000"/>
              </a:spcBef>
              <a:buClr>
                <a:srgbClr val="00A3DB"/>
              </a:buClr>
              <a:buSzPct val="80000"/>
              <a:buFont typeface="Wingdings" charset="2"/>
              <a:buChar char="ü"/>
              <a:defRPr sz="2200" kern="1200">
                <a:solidFill>
                  <a:srgbClr val="000000"/>
                </a:solidFill>
                <a:latin typeface="+mn-lt"/>
                <a:ea typeface="+mn-ea"/>
                <a:cs typeface="+mn-cs"/>
              </a:defRPr>
            </a:lvl4pPr>
            <a:lvl5pPr marL="2171700" indent="-342900" algn="l" defTabSz="457200" rtl="0" eaLnBrk="1" latinLnBrk="0" hangingPunct="1">
              <a:spcBef>
                <a:spcPct val="20000"/>
              </a:spcBef>
              <a:buClr>
                <a:srgbClr val="00A3DB"/>
              </a:buClr>
              <a:buSzPct val="80000"/>
              <a:buFont typeface="Wingdings" charset="2"/>
              <a:buChar char="ü"/>
              <a:defRPr sz="22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BE" dirty="0"/>
              <a:t>Onderteken de akkoordverklaring</a:t>
            </a:r>
          </a:p>
          <a:p>
            <a:r>
              <a:rPr lang="nl-BE" dirty="0"/>
              <a:t>Bezorg aan je clubverantwoordelijke</a:t>
            </a:r>
          </a:p>
          <a:p>
            <a:r>
              <a:rPr lang="nl-BE" dirty="0"/>
              <a:t>Keep in mind: </a:t>
            </a:r>
            <a:br>
              <a:rPr lang="nl-BE" dirty="0"/>
            </a:br>
            <a:r>
              <a:rPr lang="nl-BE" dirty="0"/>
              <a:t>Happy gymnast – happy coach</a:t>
            </a:r>
          </a:p>
          <a:p>
            <a:pPr marL="0" indent="0">
              <a:buNone/>
            </a:pPr>
            <a:r>
              <a:rPr lang="nl-BE" dirty="0">
                <a:sym typeface="Wingdings" panose="05000000000000000000" pitchFamily="2" charset="2"/>
              </a:rPr>
              <a:t>	</a:t>
            </a:r>
            <a:endParaRPr lang="nl-BE" dirty="0"/>
          </a:p>
          <a:p>
            <a:endParaRPr lang="nl-BE" dirty="0"/>
          </a:p>
          <a:p>
            <a:pPr marL="0" indent="0">
              <a:buNone/>
            </a:pPr>
            <a:endParaRPr lang="nl-BE" dirty="0"/>
          </a:p>
        </p:txBody>
      </p:sp>
    </p:spTree>
    <p:extLst>
      <p:ext uri="{BB962C8B-B14F-4D97-AF65-F5344CB8AC3E}">
        <p14:creationId xmlns:p14="http://schemas.microsoft.com/office/powerpoint/2010/main" val="1524554583"/>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F8222E-C365-4E62-AE59-DFAC56418F5A}"/>
              </a:ext>
            </a:extLst>
          </p:cNvPr>
          <p:cNvSpPr>
            <a:spLocks noGrp="1"/>
          </p:cNvSpPr>
          <p:nvPr>
            <p:ph type="title"/>
          </p:nvPr>
        </p:nvSpPr>
        <p:spPr/>
        <p:txBody>
          <a:bodyPr/>
          <a:lstStyle/>
          <a:p>
            <a:r>
              <a:rPr lang="nl-BE" dirty="0"/>
              <a:t>Doe je mee?</a:t>
            </a:r>
          </a:p>
        </p:txBody>
      </p:sp>
      <p:sp>
        <p:nvSpPr>
          <p:cNvPr id="3" name="Tijdelijke aanduiding voor inhoud 2">
            <a:extLst>
              <a:ext uri="{FF2B5EF4-FFF2-40B4-BE49-F238E27FC236}">
                <a16:creationId xmlns:a16="http://schemas.microsoft.com/office/drawing/2014/main" id="{7FC74766-103B-4B2F-8ADB-4C60905F87A4}"/>
              </a:ext>
            </a:extLst>
          </p:cNvPr>
          <p:cNvSpPr>
            <a:spLocks noGrp="1"/>
          </p:cNvSpPr>
          <p:nvPr>
            <p:ph idx="1"/>
          </p:nvPr>
        </p:nvSpPr>
        <p:spPr>
          <a:xfrm>
            <a:off x="612123" y="1166018"/>
            <a:ext cx="7707102" cy="4525963"/>
          </a:xfrm>
        </p:spPr>
        <p:txBody>
          <a:bodyPr/>
          <a:lstStyle/>
          <a:p>
            <a:pPr indent="0">
              <a:buFont typeface="Wingdings" charset="2"/>
              <a:buNone/>
            </a:pPr>
            <a:r>
              <a:rPr lang="nl-BE" dirty="0"/>
              <a:t>Door het tekenen en naleven van de ethische code</a:t>
            </a:r>
          </a:p>
          <a:p>
            <a:pPr indent="0">
              <a:buFont typeface="Wingdings" charset="2"/>
              <a:buNone/>
            </a:pPr>
            <a:r>
              <a:rPr lang="nl-BE" dirty="0"/>
              <a:t>draag je bij tot het creëren van een gezond en</a:t>
            </a:r>
          </a:p>
          <a:p>
            <a:pPr indent="0">
              <a:buFont typeface="Wingdings" charset="2"/>
              <a:buNone/>
            </a:pPr>
            <a:r>
              <a:rPr lang="nl-BE" dirty="0"/>
              <a:t>positief sportklimaat waarin grensoverschrijdend</a:t>
            </a:r>
          </a:p>
          <a:p>
            <a:pPr indent="0">
              <a:buFont typeface="Wingdings" charset="2"/>
              <a:buNone/>
            </a:pPr>
            <a:r>
              <a:rPr lang="nl-BE" dirty="0"/>
              <a:t>gedrag geen kans maakt.</a:t>
            </a:r>
          </a:p>
          <a:p>
            <a:endParaRPr lang="nl-BE" dirty="0"/>
          </a:p>
        </p:txBody>
      </p:sp>
      <p:pic>
        <p:nvPicPr>
          <p:cNvPr id="5" name="Afbeelding 4" descr="Afbeelding met tekst&#10;&#10;Automatisch gegenereerde beschrijving">
            <a:extLst>
              <a:ext uri="{FF2B5EF4-FFF2-40B4-BE49-F238E27FC236}">
                <a16:creationId xmlns:a16="http://schemas.microsoft.com/office/drawing/2014/main" id="{DDC3471D-279F-4DD6-96CD-E241A02DA686}"/>
              </a:ext>
            </a:extLst>
          </p:cNvPr>
          <p:cNvPicPr>
            <a:picLocks noChangeAspect="1"/>
          </p:cNvPicPr>
          <p:nvPr/>
        </p:nvPicPr>
        <p:blipFill>
          <a:blip r:embed="rId2"/>
          <a:stretch>
            <a:fillRect/>
          </a:stretch>
        </p:blipFill>
        <p:spPr>
          <a:xfrm>
            <a:off x="4572000" y="2456121"/>
            <a:ext cx="3600000" cy="3600000"/>
          </a:xfrm>
          <a:prstGeom prst="rect">
            <a:avLst/>
          </a:prstGeom>
        </p:spPr>
      </p:pic>
    </p:spTree>
    <p:extLst>
      <p:ext uri="{BB962C8B-B14F-4D97-AF65-F5344CB8AC3E}">
        <p14:creationId xmlns:p14="http://schemas.microsoft.com/office/powerpoint/2010/main" val="2590431050"/>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102188" y="0"/>
            <a:ext cx="9496184" cy="7200000"/>
          </a:xfrm>
          <a:prstGeom prst="rect">
            <a:avLst/>
          </a:prstGeom>
          <a:solidFill>
            <a:schemeClr val="bg1"/>
          </a:solidFill>
        </p:spPr>
        <p:txBody>
          <a:bodyPr wrap="square" rtlCol="0">
            <a:spAutoFit/>
          </a:bodyPr>
          <a:lstStyle/>
          <a:p>
            <a:endParaRPr lang="nl-NL" dirty="0"/>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08304014"/>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7A8318-4F64-4C15-8C19-DDAF6E9E5F89}"/>
              </a:ext>
            </a:extLst>
          </p:cNvPr>
          <p:cNvSpPr>
            <a:spLocks noGrp="1"/>
          </p:cNvSpPr>
          <p:nvPr>
            <p:ph type="title"/>
          </p:nvPr>
        </p:nvSpPr>
        <p:spPr/>
        <p:txBody>
          <a:bodyPr/>
          <a:lstStyle/>
          <a:p>
            <a:r>
              <a:rPr lang="nl-BE" dirty="0"/>
              <a:t>1 gezamenlijk doel =  </a:t>
            </a:r>
            <a:r>
              <a:rPr lang="nl-BE" dirty="0">
                <a:sym typeface="Wingdings" panose="05000000000000000000" pitchFamily="2" charset="2"/>
              </a:rPr>
              <a:t></a:t>
            </a:r>
            <a:r>
              <a:rPr lang="nl-BE" dirty="0"/>
              <a:t> sporters</a:t>
            </a:r>
          </a:p>
        </p:txBody>
      </p:sp>
      <p:pic>
        <p:nvPicPr>
          <p:cNvPr id="6" name="Afbeelding 5" descr="Afbeelding met tekst, vectorafbeeldingen&#10;&#10;Automatisch gegenereerde beschrijving">
            <a:extLst>
              <a:ext uri="{FF2B5EF4-FFF2-40B4-BE49-F238E27FC236}">
                <a16:creationId xmlns:a16="http://schemas.microsoft.com/office/drawing/2014/main" id="{B6294EA0-5C1C-4AD6-9AC1-43A0B156F5E0}"/>
              </a:ext>
            </a:extLst>
          </p:cNvPr>
          <p:cNvPicPr>
            <a:picLocks noChangeAspect="1"/>
          </p:cNvPicPr>
          <p:nvPr/>
        </p:nvPicPr>
        <p:blipFill rotWithShape="1">
          <a:blip r:embed="rId3"/>
          <a:srcRect l="-1839" t="17002" r="1839" b="-17002"/>
          <a:stretch/>
        </p:blipFill>
        <p:spPr>
          <a:xfrm>
            <a:off x="2622388" y="913891"/>
            <a:ext cx="3600000" cy="3600000"/>
          </a:xfrm>
          <a:prstGeom prst="rect">
            <a:avLst/>
          </a:prstGeom>
        </p:spPr>
      </p:pic>
      <p:sp>
        <p:nvSpPr>
          <p:cNvPr id="7" name="Pijl: rechts 6">
            <a:extLst>
              <a:ext uri="{FF2B5EF4-FFF2-40B4-BE49-F238E27FC236}">
                <a16:creationId xmlns:a16="http://schemas.microsoft.com/office/drawing/2014/main" id="{EE9A2F62-1F93-4277-A467-A48B384368C9}"/>
              </a:ext>
            </a:extLst>
          </p:cNvPr>
          <p:cNvSpPr/>
          <p:nvPr/>
        </p:nvSpPr>
        <p:spPr>
          <a:xfrm rot="8195790">
            <a:off x="1499191" y="3551274"/>
            <a:ext cx="1392865" cy="56921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8" name="Tekstvak 7">
            <a:extLst>
              <a:ext uri="{FF2B5EF4-FFF2-40B4-BE49-F238E27FC236}">
                <a16:creationId xmlns:a16="http://schemas.microsoft.com/office/drawing/2014/main" id="{1C3B0CAF-ED41-43F9-A0C9-3752E416D07F}"/>
              </a:ext>
            </a:extLst>
          </p:cNvPr>
          <p:cNvSpPr txBox="1"/>
          <p:nvPr/>
        </p:nvSpPr>
        <p:spPr>
          <a:xfrm>
            <a:off x="308344" y="4521197"/>
            <a:ext cx="1988289" cy="553998"/>
          </a:xfrm>
          <a:prstGeom prst="rect">
            <a:avLst/>
          </a:prstGeom>
          <a:noFill/>
          <a:ln>
            <a:solidFill>
              <a:schemeClr val="accent1"/>
            </a:solidFill>
          </a:ln>
        </p:spPr>
        <p:txBody>
          <a:bodyPr wrap="square" rtlCol="0">
            <a:spAutoFit/>
          </a:bodyPr>
          <a:lstStyle/>
          <a:p>
            <a:pPr algn="ctr"/>
            <a:r>
              <a:rPr lang="nl-BE" sz="3000" b="1" dirty="0">
                <a:sym typeface="Wingdings" panose="05000000000000000000" pitchFamily="2" charset="2"/>
              </a:rPr>
              <a:t> ouders</a:t>
            </a:r>
            <a:endParaRPr lang="nl-BE" sz="3000" b="1" dirty="0"/>
          </a:p>
        </p:txBody>
      </p:sp>
      <p:sp>
        <p:nvSpPr>
          <p:cNvPr id="9" name="Pijl: rechts 8">
            <a:extLst>
              <a:ext uri="{FF2B5EF4-FFF2-40B4-BE49-F238E27FC236}">
                <a16:creationId xmlns:a16="http://schemas.microsoft.com/office/drawing/2014/main" id="{A191165F-313F-4B85-AE59-B5288627C9A6}"/>
              </a:ext>
            </a:extLst>
          </p:cNvPr>
          <p:cNvSpPr/>
          <p:nvPr/>
        </p:nvSpPr>
        <p:spPr>
          <a:xfrm rot="5400000">
            <a:off x="3613648" y="3540159"/>
            <a:ext cx="1392865" cy="56921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0" name="Pijl: rechts 9">
            <a:extLst>
              <a:ext uri="{FF2B5EF4-FFF2-40B4-BE49-F238E27FC236}">
                <a16:creationId xmlns:a16="http://schemas.microsoft.com/office/drawing/2014/main" id="{F7ECC950-8353-440B-A3B5-31BFAACA547D}"/>
              </a:ext>
            </a:extLst>
          </p:cNvPr>
          <p:cNvSpPr/>
          <p:nvPr/>
        </p:nvSpPr>
        <p:spPr>
          <a:xfrm rot="3443313">
            <a:off x="5886856" y="3496570"/>
            <a:ext cx="1392865" cy="56921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1" name="Tekstvak 10">
            <a:extLst>
              <a:ext uri="{FF2B5EF4-FFF2-40B4-BE49-F238E27FC236}">
                <a16:creationId xmlns:a16="http://schemas.microsoft.com/office/drawing/2014/main" id="{077D7330-85C0-4978-BB53-1630513967E5}"/>
              </a:ext>
            </a:extLst>
          </p:cNvPr>
          <p:cNvSpPr txBox="1"/>
          <p:nvPr/>
        </p:nvSpPr>
        <p:spPr>
          <a:xfrm>
            <a:off x="3315935" y="4700766"/>
            <a:ext cx="1988289" cy="553998"/>
          </a:xfrm>
          <a:prstGeom prst="rect">
            <a:avLst/>
          </a:prstGeom>
          <a:noFill/>
          <a:ln>
            <a:solidFill>
              <a:schemeClr val="accent1"/>
            </a:solidFill>
          </a:ln>
        </p:spPr>
        <p:txBody>
          <a:bodyPr wrap="square" rtlCol="0">
            <a:spAutoFit/>
          </a:bodyPr>
          <a:lstStyle/>
          <a:p>
            <a:pPr algn="ctr"/>
            <a:r>
              <a:rPr lang="nl-BE" sz="3000" b="1" dirty="0">
                <a:sym typeface="Wingdings" panose="05000000000000000000" pitchFamily="2" charset="2"/>
              </a:rPr>
              <a:t> coaches</a:t>
            </a:r>
            <a:endParaRPr lang="nl-BE" sz="3000" b="1" dirty="0"/>
          </a:p>
        </p:txBody>
      </p:sp>
      <p:sp>
        <p:nvSpPr>
          <p:cNvPr id="12" name="Tekstvak 11">
            <a:extLst>
              <a:ext uri="{FF2B5EF4-FFF2-40B4-BE49-F238E27FC236}">
                <a16:creationId xmlns:a16="http://schemas.microsoft.com/office/drawing/2014/main" id="{5F40CEDF-AB59-495D-A0F0-6B2A565A06F9}"/>
              </a:ext>
            </a:extLst>
          </p:cNvPr>
          <p:cNvSpPr txBox="1"/>
          <p:nvPr/>
        </p:nvSpPr>
        <p:spPr>
          <a:xfrm>
            <a:off x="6105210" y="4700766"/>
            <a:ext cx="2618763" cy="553998"/>
          </a:xfrm>
          <a:prstGeom prst="rect">
            <a:avLst/>
          </a:prstGeom>
          <a:noFill/>
          <a:ln>
            <a:solidFill>
              <a:schemeClr val="accent1"/>
            </a:solidFill>
          </a:ln>
        </p:spPr>
        <p:txBody>
          <a:bodyPr wrap="square" rtlCol="0">
            <a:spAutoFit/>
          </a:bodyPr>
          <a:lstStyle/>
          <a:p>
            <a:pPr algn="ctr"/>
            <a:r>
              <a:rPr lang="nl-BE" sz="3000" b="1" dirty="0">
                <a:sym typeface="Wingdings" panose="05000000000000000000" pitchFamily="2" charset="2"/>
              </a:rPr>
              <a:t> clubbestuur</a:t>
            </a:r>
            <a:endParaRPr lang="nl-BE" sz="3000" b="1" dirty="0"/>
          </a:p>
        </p:txBody>
      </p:sp>
    </p:spTree>
    <p:extLst>
      <p:ext uri="{BB962C8B-B14F-4D97-AF65-F5344CB8AC3E}">
        <p14:creationId xmlns:p14="http://schemas.microsoft.com/office/powerpoint/2010/main" val="3943705503"/>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persoon&#10;&#10;Automatisch gegenereerde beschrijving">
            <a:extLst>
              <a:ext uri="{FF2B5EF4-FFF2-40B4-BE49-F238E27FC236}">
                <a16:creationId xmlns:a16="http://schemas.microsoft.com/office/drawing/2014/main" id="{37C1AF19-5422-4324-8F3D-E46D55AB61EC}"/>
              </a:ext>
            </a:extLst>
          </p:cNvPr>
          <p:cNvPicPr>
            <a:picLocks noChangeAspect="1"/>
          </p:cNvPicPr>
          <p:nvPr/>
        </p:nvPicPr>
        <p:blipFill rotWithShape="1">
          <a:blip r:embed="rId3"/>
          <a:srcRect r="11911"/>
          <a:stretch/>
        </p:blipFill>
        <p:spPr>
          <a:xfrm>
            <a:off x="1" y="0"/>
            <a:ext cx="9144000" cy="6075766"/>
          </a:xfrm>
          <a:prstGeom prst="rect">
            <a:avLst/>
          </a:prstGeom>
        </p:spPr>
      </p:pic>
      <p:sp>
        <p:nvSpPr>
          <p:cNvPr id="2" name="Titel 1">
            <a:extLst>
              <a:ext uri="{FF2B5EF4-FFF2-40B4-BE49-F238E27FC236}">
                <a16:creationId xmlns:a16="http://schemas.microsoft.com/office/drawing/2014/main" id="{45557697-BD27-4896-98DA-7984F41CCCD7}"/>
              </a:ext>
            </a:extLst>
          </p:cNvPr>
          <p:cNvSpPr>
            <a:spLocks noGrp="1"/>
          </p:cNvSpPr>
          <p:nvPr>
            <p:ph type="title"/>
          </p:nvPr>
        </p:nvSpPr>
        <p:spPr>
          <a:xfrm>
            <a:off x="315122" y="387070"/>
            <a:ext cx="7707102" cy="1143000"/>
          </a:xfrm>
        </p:spPr>
        <p:txBody>
          <a:bodyPr/>
          <a:lstStyle/>
          <a:p>
            <a:r>
              <a:rPr lang="nl-BE" dirty="0"/>
              <a:t>Hoe kunnen we dit bereiken?</a:t>
            </a:r>
          </a:p>
        </p:txBody>
      </p:sp>
      <p:sp>
        <p:nvSpPr>
          <p:cNvPr id="3" name="Tijdelijke aanduiding voor inhoud 2">
            <a:extLst>
              <a:ext uri="{FF2B5EF4-FFF2-40B4-BE49-F238E27FC236}">
                <a16:creationId xmlns:a16="http://schemas.microsoft.com/office/drawing/2014/main" id="{34C0FC8E-DEC8-410C-9294-AC3EA863CAB5}"/>
              </a:ext>
            </a:extLst>
          </p:cNvPr>
          <p:cNvSpPr>
            <a:spLocks noGrp="1"/>
          </p:cNvSpPr>
          <p:nvPr>
            <p:ph idx="1"/>
          </p:nvPr>
        </p:nvSpPr>
        <p:spPr>
          <a:xfrm>
            <a:off x="315122" y="1376916"/>
            <a:ext cx="5458357" cy="4525963"/>
          </a:xfrm>
        </p:spPr>
        <p:txBody>
          <a:bodyPr>
            <a:normAutofit fontScale="92500"/>
          </a:bodyPr>
          <a:lstStyle/>
          <a:p>
            <a:pPr>
              <a:buFont typeface="Wingdings" panose="05000000000000000000" pitchFamily="2" charset="2"/>
              <a:buChar char="ü"/>
            </a:pPr>
            <a:r>
              <a:rPr lang="nl-BE" b="1" dirty="0"/>
              <a:t>Door het volgen van de ethische code</a:t>
            </a:r>
            <a:endParaRPr lang="nl-BE" dirty="0"/>
          </a:p>
          <a:p>
            <a:pPr marL="0" indent="0">
              <a:buNone/>
            </a:pPr>
            <a:endParaRPr lang="nl-BE" dirty="0"/>
          </a:p>
          <a:p>
            <a:pPr>
              <a:buFont typeface="Wingdings" panose="05000000000000000000" pitchFamily="2" charset="2"/>
              <a:buChar char="ü"/>
            </a:pPr>
            <a:r>
              <a:rPr lang="nl-BE" dirty="0"/>
              <a:t>Via de ethische code verbinden de clubs er zich toe een gezond en ethisch sportklimaat te creëren in hun club. </a:t>
            </a:r>
          </a:p>
          <a:p>
            <a:pPr marL="0" indent="0">
              <a:buNone/>
            </a:pPr>
            <a:endParaRPr lang="nl-BE" dirty="0"/>
          </a:p>
          <a:p>
            <a:pPr>
              <a:buFont typeface="Wingdings" panose="05000000000000000000" pitchFamily="2" charset="2"/>
              <a:buChar char="ü"/>
            </a:pPr>
            <a:r>
              <a:rPr lang="nl-BE" dirty="0"/>
              <a:t>Deze gedrags- en ethische code is een beschrijving van de normen en waarden voor het gedrag van alle betrokken personen.</a:t>
            </a:r>
          </a:p>
          <a:p>
            <a:pPr marL="0" indent="0">
              <a:buNone/>
            </a:pPr>
            <a:endParaRPr lang="nl-BE" dirty="0"/>
          </a:p>
          <a:p>
            <a:pPr marL="0" indent="0">
              <a:buNone/>
            </a:pPr>
            <a:endParaRPr lang="nl-BE" dirty="0"/>
          </a:p>
          <a:p>
            <a:pPr marL="0" indent="0">
              <a:buNone/>
            </a:pPr>
            <a:endParaRPr lang="nl-BE" dirty="0"/>
          </a:p>
          <a:p>
            <a:pPr marL="0" indent="0">
              <a:buNone/>
            </a:pPr>
            <a:endParaRPr lang="nl-BE" dirty="0"/>
          </a:p>
          <a:p>
            <a:pPr marL="0" indent="0">
              <a:buNone/>
            </a:pPr>
            <a:endParaRPr lang="nl-BE" dirty="0"/>
          </a:p>
          <a:p>
            <a:pPr marL="0" indent="0">
              <a:buNone/>
            </a:pPr>
            <a:endParaRPr lang="nl-BE" dirty="0"/>
          </a:p>
        </p:txBody>
      </p:sp>
    </p:spTree>
    <p:extLst>
      <p:ext uri="{BB962C8B-B14F-4D97-AF65-F5344CB8AC3E}">
        <p14:creationId xmlns:p14="http://schemas.microsoft.com/office/powerpoint/2010/main" val="4244822780"/>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Profiel van een </a:t>
            </a:r>
            <a:r>
              <a:rPr lang="nl-NL" dirty="0" err="1"/>
              <a:t>gymtastische</a:t>
            </a:r>
            <a:r>
              <a:rPr lang="nl-NL" dirty="0"/>
              <a:t> coach</a:t>
            </a:r>
          </a:p>
        </p:txBody>
      </p:sp>
      <p:sp>
        <p:nvSpPr>
          <p:cNvPr id="3" name="Tijdelijke aanduiding voor inhoud 2"/>
          <p:cNvSpPr>
            <a:spLocks noGrp="1"/>
          </p:cNvSpPr>
          <p:nvPr>
            <p:ph idx="1"/>
          </p:nvPr>
        </p:nvSpPr>
        <p:spPr>
          <a:xfrm>
            <a:off x="2707002" y="1336535"/>
            <a:ext cx="6436998" cy="4525963"/>
          </a:xfrm>
        </p:spPr>
        <p:txBody>
          <a:bodyPr/>
          <a:lstStyle/>
          <a:p>
            <a:r>
              <a:rPr lang="nl-NL" dirty="0"/>
              <a:t>Gediplomeerd – </a:t>
            </a:r>
            <a:r>
              <a:rPr lang="nl-NL" sz="2000" dirty="0"/>
              <a:t>wat niet is kan nog komen?!</a:t>
            </a:r>
          </a:p>
          <a:p>
            <a:r>
              <a:rPr lang="nl-NL" dirty="0"/>
              <a:t>Getuigschrift goed zedelijk gedrag</a:t>
            </a:r>
          </a:p>
          <a:p>
            <a:pPr marL="0" indent="0">
              <a:buNone/>
            </a:pPr>
            <a:endParaRPr lang="nl-NL" dirty="0"/>
          </a:p>
          <a:p>
            <a:r>
              <a:rPr lang="is-IS" b="1" dirty="0"/>
              <a:t>Een warm hart voor de sport en elke sporter</a:t>
            </a:r>
          </a:p>
          <a:p>
            <a:pPr marL="0" indent="0">
              <a:buNone/>
            </a:pPr>
            <a:endParaRPr lang="is-IS" b="1" dirty="0"/>
          </a:p>
          <a:p>
            <a:r>
              <a:rPr lang="is-IS" b="1" dirty="0"/>
              <a:t>Leer jouw gymnasten beter kennen adhv het Gymfed sportmodel</a:t>
            </a:r>
          </a:p>
          <a:p>
            <a:pPr marL="0" indent="0">
              <a:buNone/>
            </a:pPr>
            <a:r>
              <a:rPr lang="is-IS" b="1" dirty="0"/>
              <a:t>	</a:t>
            </a:r>
            <a:r>
              <a:rPr lang="is-IS" b="1" dirty="0">
                <a:hlinkClick r:id="rId3"/>
              </a:rPr>
              <a:t>www.gymfedsportmodel.be</a:t>
            </a:r>
            <a:r>
              <a:rPr lang="is-IS" b="1" dirty="0"/>
              <a:t> </a:t>
            </a:r>
            <a:endParaRPr lang="nl-NL" b="1" dirty="0"/>
          </a:p>
        </p:txBody>
      </p:sp>
      <p:pic>
        <p:nvPicPr>
          <p:cNvPr id="5" name="Afbeelding 4">
            <a:extLst>
              <a:ext uri="{FF2B5EF4-FFF2-40B4-BE49-F238E27FC236}">
                <a16:creationId xmlns:a16="http://schemas.microsoft.com/office/drawing/2014/main" id="{9622E2E6-25A7-463B-AA9F-0DA1D9FC3311}"/>
              </a:ext>
            </a:extLst>
          </p:cNvPr>
          <p:cNvPicPr>
            <a:picLocks noChangeAspect="1"/>
          </p:cNvPicPr>
          <p:nvPr/>
        </p:nvPicPr>
        <p:blipFill>
          <a:blip r:embed="rId4"/>
          <a:stretch>
            <a:fillRect/>
          </a:stretch>
        </p:blipFill>
        <p:spPr>
          <a:xfrm flipH="1">
            <a:off x="420027" y="1115609"/>
            <a:ext cx="2223180" cy="5400000"/>
          </a:xfrm>
          <a:prstGeom prst="rect">
            <a:avLst/>
          </a:prstGeom>
        </p:spPr>
      </p:pic>
      <p:pic>
        <p:nvPicPr>
          <p:cNvPr id="9" name="Afbeelding 8">
            <a:extLst>
              <a:ext uri="{FF2B5EF4-FFF2-40B4-BE49-F238E27FC236}">
                <a16:creationId xmlns:a16="http://schemas.microsoft.com/office/drawing/2014/main" id="{87650E25-19AB-46C9-8896-743C5DEB7B04}"/>
              </a:ext>
            </a:extLst>
          </p:cNvPr>
          <p:cNvPicPr>
            <a:picLocks noChangeAspect="1"/>
          </p:cNvPicPr>
          <p:nvPr/>
        </p:nvPicPr>
        <p:blipFill>
          <a:blip r:embed="rId5"/>
          <a:stretch>
            <a:fillRect/>
          </a:stretch>
        </p:blipFill>
        <p:spPr>
          <a:xfrm>
            <a:off x="1204403" y="2583712"/>
            <a:ext cx="765895" cy="648000"/>
          </a:xfrm>
          <a:prstGeom prst="rect">
            <a:avLst/>
          </a:prstGeom>
        </p:spPr>
      </p:pic>
    </p:spTree>
    <p:extLst>
      <p:ext uri="{BB962C8B-B14F-4D97-AF65-F5344CB8AC3E}">
        <p14:creationId xmlns:p14="http://schemas.microsoft.com/office/powerpoint/2010/main" val="3437452766"/>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D14BDB-240A-4577-B729-05196E803082}"/>
              </a:ext>
            </a:extLst>
          </p:cNvPr>
          <p:cNvSpPr>
            <a:spLocks noGrp="1"/>
          </p:cNvSpPr>
          <p:nvPr>
            <p:ph type="title"/>
          </p:nvPr>
        </p:nvSpPr>
        <p:spPr/>
        <p:txBody>
          <a:bodyPr/>
          <a:lstStyle/>
          <a:p>
            <a:r>
              <a:rPr lang="nl-BE" dirty="0"/>
              <a:t>Praktische afspraken – basisrichtlijnen</a:t>
            </a:r>
          </a:p>
        </p:txBody>
      </p:sp>
      <p:pic>
        <p:nvPicPr>
          <p:cNvPr id="7" name="Afbeelding 6" descr="Afbeelding met speelgoed, pop, vectorafbeeldingen&#10;&#10;Automatisch gegenereerde beschrijving">
            <a:extLst>
              <a:ext uri="{FF2B5EF4-FFF2-40B4-BE49-F238E27FC236}">
                <a16:creationId xmlns:a16="http://schemas.microsoft.com/office/drawing/2014/main" id="{AED0364E-1D32-4E24-8694-4B33C9FED9F0}"/>
              </a:ext>
            </a:extLst>
          </p:cNvPr>
          <p:cNvPicPr>
            <a:picLocks noChangeAspect="1"/>
          </p:cNvPicPr>
          <p:nvPr/>
        </p:nvPicPr>
        <p:blipFill rotWithShape="1">
          <a:blip r:embed="rId3"/>
          <a:srcRect b="5278"/>
          <a:stretch/>
        </p:blipFill>
        <p:spPr>
          <a:xfrm>
            <a:off x="1427841" y="3523252"/>
            <a:ext cx="3840071" cy="2520000"/>
          </a:xfrm>
          <a:prstGeom prst="rect">
            <a:avLst/>
          </a:prstGeom>
        </p:spPr>
      </p:pic>
      <p:sp>
        <p:nvSpPr>
          <p:cNvPr id="3" name="Tijdelijke aanduiding voor inhoud 2">
            <a:extLst>
              <a:ext uri="{FF2B5EF4-FFF2-40B4-BE49-F238E27FC236}">
                <a16:creationId xmlns:a16="http://schemas.microsoft.com/office/drawing/2014/main" id="{686E3886-1D23-4FF4-93B4-41897D9AB171}"/>
              </a:ext>
            </a:extLst>
          </p:cNvPr>
          <p:cNvSpPr>
            <a:spLocks noGrp="1"/>
          </p:cNvSpPr>
          <p:nvPr>
            <p:ph idx="1"/>
          </p:nvPr>
        </p:nvSpPr>
        <p:spPr>
          <a:xfrm>
            <a:off x="1016871" y="1501340"/>
            <a:ext cx="7707102" cy="4525963"/>
          </a:xfrm>
        </p:spPr>
        <p:txBody>
          <a:bodyPr/>
          <a:lstStyle/>
          <a:p>
            <a:r>
              <a:rPr lang="nl-BE" dirty="0"/>
              <a:t>Min 10 minuten voor aanvang training aanwezig zijn</a:t>
            </a:r>
          </a:p>
          <a:p>
            <a:r>
              <a:rPr lang="nl-BE" dirty="0"/>
              <a:t>Contactgegevens ouders raadpleegbaar</a:t>
            </a:r>
          </a:p>
          <a:p>
            <a:r>
              <a:rPr lang="nl-BE" dirty="0"/>
              <a:t>Aangepaste sportkledij</a:t>
            </a:r>
          </a:p>
          <a:p>
            <a:r>
              <a:rPr lang="nl-BE" dirty="0"/>
              <a:t>Aanwezig blijven tot alle sporters opgehaald zijn</a:t>
            </a:r>
          </a:p>
          <a:p>
            <a:endParaRPr lang="nl-BE" dirty="0"/>
          </a:p>
          <a:p>
            <a:pPr>
              <a:buFontTx/>
              <a:buChar char="-"/>
            </a:pPr>
            <a:endParaRPr lang="nl-BE" dirty="0"/>
          </a:p>
        </p:txBody>
      </p:sp>
    </p:spTree>
    <p:extLst>
      <p:ext uri="{BB962C8B-B14F-4D97-AF65-F5344CB8AC3E}">
        <p14:creationId xmlns:p14="http://schemas.microsoft.com/office/powerpoint/2010/main" val="3422755424"/>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4B1003FF-CD7B-4808-AB3E-E803E14A0401}"/>
              </a:ext>
            </a:extLst>
          </p:cNvPr>
          <p:cNvPicPr>
            <a:picLocks noChangeAspect="1"/>
          </p:cNvPicPr>
          <p:nvPr/>
        </p:nvPicPr>
        <p:blipFill>
          <a:blip r:embed="rId3"/>
          <a:stretch>
            <a:fillRect/>
          </a:stretch>
        </p:blipFill>
        <p:spPr>
          <a:xfrm flipH="1">
            <a:off x="3004419" y="2740806"/>
            <a:ext cx="3994275" cy="3419756"/>
          </a:xfrm>
          <a:prstGeom prst="rect">
            <a:avLst/>
          </a:prstGeom>
        </p:spPr>
      </p:pic>
      <p:sp>
        <p:nvSpPr>
          <p:cNvPr id="2" name="Titel 1">
            <a:extLst>
              <a:ext uri="{FF2B5EF4-FFF2-40B4-BE49-F238E27FC236}">
                <a16:creationId xmlns:a16="http://schemas.microsoft.com/office/drawing/2014/main" id="{A1826232-93D2-4FAD-A5A2-ECE29FAD999F}"/>
              </a:ext>
            </a:extLst>
          </p:cNvPr>
          <p:cNvSpPr>
            <a:spLocks noGrp="1"/>
          </p:cNvSpPr>
          <p:nvPr>
            <p:ph type="title"/>
          </p:nvPr>
        </p:nvSpPr>
        <p:spPr/>
        <p:txBody>
          <a:bodyPr/>
          <a:lstStyle/>
          <a:p>
            <a:r>
              <a:rPr lang="nl-BE" dirty="0"/>
              <a:t>Pedagogisch correct handelen</a:t>
            </a:r>
          </a:p>
        </p:txBody>
      </p:sp>
      <p:pic>
        <p:nvPicPr>
          <p:cNvPr id="5" name="Afbeelding 4">
            <a:extLst>
              <a:ext uri="{FF2B5EF4-FFF2-40B4-BE49-F238E27FC236}">
                <a16:creationId xmlns:a16="http://schemas.microsoft.com/office/drawing/2014/main" id="{10D1DFDD-97DB-46A0-A62D-19E64CC7F130}"/>
              </a:ext>
            </a:extLst>
          </p:cNvPr>
          <p:cNvPicPr>
            <a:picLocks noChangeAspect="1"/>
          </p:cNvPicPr>
          <p:nvPr/>
        </p:nvPicPr>
        <p:blipFill rotWithShape="1">
          <a:blip r:embed="rId4"/>
          <a:srcRect l="30021" t="5588" r="31529" b="54567"/>
          <a:stretch/>
        </p:blipFill>
        <p:spPr>
          <a:xfrm>
            <a:off x="486435" y="1095152"/>
            <a:ext cx="1736964" cy="1800000"/>
          </a:xfrm>
          <a:prstGeom prst="rect">
            <a:avLst/>
          </a:prstGeom>
        </p:spPr>
      </p:pic>
      <p:pic>
        <p:nvPicPr>
          <p:cNvPr id="7" name="Afbeelding 6">
            <a:extLst>
              <a:ext uri="{FF2B5EF4-FFF2-40B4-BE49-F238E27FC236}">
                <a16:creationId xmlns:a16="http://schemas.microsoft.com/office/drawing/2014/main" id="{7B3A3F78-4647-41A4-9B5B-D21F4A27B3B5}"/>
              </a:ext>
            </a:extLst>
          </p:cNvPr>
          <p:cNvPicPr>
            <a:picLocks noChangeAspect="1"/>
          </p:cNvPicPr>
          <p:nvPr/>
        </p:nvPicPr>
        <p:blipFill rotWithShape="1">
          <a:blip r:embed="rId4"/>
          <a:srcRect l="30310" t="50000" r="30465"/>
          <a:stretch/>
        </p:blipFill>
        <p:spPr>
          <a:xfrm>
            <a:off x="7421082" y="1095152"/>
            <a:ext cx="1412094" cy="1800000"/>
          </a:xfrm>
          <a:prstGeom prst="rect">
            <a:avLst/>
          </a:prstGeom>
        </p:spPr>
      </p:pic>
      <p:sp>
        <p:nvSpPr>
          <p:cNvPr id="3" name="Tijdelijke aanduiding voor inhoud 2">
            <a:extLst>
              <a:ext uri="{FF2B5EF4-FFF2-40B4-BE49-F238E27FC236}">
                <a16:creationId xmlns:a16="http://schemas.microsoft.com/office/drawing/2014/main" id="{4217285E-3013-45F4-9772-B58592107818}"/>
              </a:ext>
            </a:extLst>
          </p:cNvPr>
          <p:cNvSpPr>
            <a:spLocks noGrp="1"/>
          </p:cNvSpPr>
          <p:nvPr>
            <p:ph idx="1"/>
          </p:nvPr>
        </p:nvSpPr>
        <p:spPr>
          <a:xfrm>
            <a:off x="201285" y="2608226"/>
            <a:ext cx="4044227" cy="2621638"/>
          </a:xfrm>
        </p:spPr>
        <p:txBody>
          <a:bodyPr/>
          <a:lstStyle/>
          <a:p>
            <a:pPr>
              <a:buFontTx/>
              <a:buChar char="-"/>
            </a:pPr>
            <a:endParaRPr lang="nl-BE" dirty="0"/>
          </a:p>
          <a:p>
            <a:pPr marL="0" indent="0">
              <a:buNone/>
            </a:pPr>
            <a:r>
              <a:rPr lang="nl-BE" sz="2400" dirty="0"/>
              <a:t>Positieve communicatie</a:t>
            </a:r>
          </a:p>
          <a:p>
            <a:pPr marL="0" indent="0">
              <a:buNone/>
            </a:pPr>
            <a:r>
              <a:rPr lang="nl-BE" sz="2400" dirty="0"/>
              <a:t>Begrip tonen</a:t>
            </a:r>
          </a:p>
          <a:p>
            <a:pPr marL="0" indent="0">
              <a:buNone/>
            </a:pPr>
            <a:r>
              <a:rPr lang="nl-BE" sz="2400" dirty="0"/>
              <a:t>Aanmoedigen</a:t>
            </a:r>
          </a:p>
        </p:txBody>
      </p:sp>
      <p:sp>
        <p:nvSpPr>
          <p:cNvPr id="9" name="Tijdelijke aanduiding voor inhoud 2">
            <a:extLst>
              <a:ext uri="{FF2B5EF4-FFF2-40B4-BE49-F238E27FC236}">
                <a16:creationId xmlns:a16="http://schemas.microsoft.com/office/drawing/2014/main" id="{F4C9AFA5-5CF9-43AA-BF47-43EED9A11082}"/>
              </a:ext>
            </a:extLst>
          </p:cNvPr>
          <p:cNvSpPr txBox="1">
            <a:spLocks/>
          </p:cNvSpPr>
          <p:nvPr/>
        </p:nvSpPr>
        <p:spPr>
          <a:xfrm>
            <a:off x="5114260" y="2577274"/>
            <a:ext cx="4044227" cy="2621638"/>
          </a:xfrm>
          <a:prstGeom prst="rect">
            <a:avLst/>
          </a:prstGeom>
        </p:spPr>
        <p:txBody>
          <a:bodyPr vert="horz" lIns="0" tIns="0" rIns="91440" bIns="0" rtlCol="0">
            <a:normAutofit/>
          </a:bodyPr>
          <a:lstStyle>
            <a:lvl1pPr marL="457200" indent="-457200" algn="l" defTabSz="457200" rtl="0" eaLnBrk="1" latinLnBrk="0" hangingPunct="1">
              <a:spcBef>
                <a:spcPct val="20000"/>
              </a:spcBef>
              <a:buClr>
                <a:srgbClr val="00A3DB"/>
              </a:buClr>
              <a:buSzPct val="80000"/>
              <a:buFont typeface="Wingdings" charset="2"/>
              <a:buChar char="ü"/>
              <a:defRPr sz="2600" kern="1200">
                <a:solidFill>
                  <a:schemeClr val="tx1"/>
                </a:solidFill>
                <a:latin typeface="+mn-lt"/>
                <a:ea typeface="+mn-ea"/>
                <a:cs typeface="+mn-cs"/>
              </a:defRPr>
            </a:lvl1pPr>
            <a:lvl2pPr marL="914400" indent="-457200" algn="l" defTabSz="457200" rtl="0" eaLnBrk="1" latinLnBrk="0" hangingPunct="1">
              <a:spcBef>
                <a:spcPct val="20000"/>
              </a:spcBef>
              <a:buClr>
                <a:srgbClr val="00A3DB"/>
              </a:buClr>
              <a:buSzPct val="80000"/>
              <a:buFont typeface="Wingdings" charset="2"/>
              <a:buChar char="ü"/>
              <a:defRPr sz="2600" kern="1200">
                <a:solidFill>
                  <a:srgbClr val="000000"/>
                </a:solidFill>
                <a:latin typeface="+mn-lt"/>
                <a:ea typeface="+mn-ea"/>
                <a:cs typeface="+mn-cs"/>
              </a:defRPr>
            </a:lvl2pPr>
            <a:lvl3pPr marL="1257300" indent="-342900" algn="l" defTabSz="457200" rtl="0" eaLnBrk="1" latinLnBrk="0" hangingPunct="1">
              <a:spcBef>
                <a:spcPct val="20000"/>
              </a:spcBef>
              <a:buClr>
                <a:srgbClr val="00A3DB"/>
              </a:buClr>
              <a:buSzPct val="80000"/>
              <a:buFont typeface="Wingdings" charset="2"/>
              <a:buChar char="ü"/>
              <a:defRPr sz="2200" kern="1200">
                <a:solidFill>
                  <a:srgbClr val="000000"/>
                </a:solidFill>
                <a:latin typeface="+mn-lt"/>
                <a:ea typeface="+mn-ea"/>
                <a:cs typeface="+mn-cs"/>
              </a:defRPr>
            </a:lvl3pPr>
            <a:lvl4pPr marL="1714500" indent="-342900" algn="l" defTabSz="457200" rtl="0" eaLnBrk="1" latinLnBrk="0" hangingPunct="1">
              <a:spcBef>
                <a:spcPct val="20000"/>
              </a:spcBef>
              <a:buClr>
                <a:srgbClr val="00A3DB"/>
              </a:buClr>
              <a:buSzPct val="80000"/>
              <a:buFont typeface="Wingdings" charset="2"/>
              <a:buChar char="ü"/>
              <a:defRPr sz="2200" kern="1200">
                <a:solidFill>
                  <a:srgbClr val="000000"/>
                </a:solidFill>
                <a:latin typeface="+mn-lt"/>
                <a:ea typeface="+mn-ea"/>
                <a:cs typeface="+mn-cs"/>
              </a:defRPr>
            </a:lvl4pPr>
            <a:lvl5pPr marL="2171700" indent="-342900" algn="l" defTabSz="457200" rtl="0" eaLnBrk="1" latinLnBrk="0" hangingPunct="1">
              <a:spcBef>
                <a:spcPct val="20000"/>
              </a:spcBef>
              <a:buClr>
                <a:srgbClr val="00A3DB"/>
              </a:buClr>
              <a:buSzPct val="80000"/>
              <a:buFont typeface="Wingdings" charset="2"/>
              <a:buChar char="ü"/>
              <a:defRPr sz="22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endParaRPr lang="nl-BE" dirty="0"/>
          </a:p>
          <a:p>
            <a:pPr marL="0" indent="0" algn="r">
              <a:buNone/>
            </a:pPr>
            <a:r>
              <a:rPr lang="nl-BE" sz="2400" dirty="0"/>
              <a:t>Schreeuwen</a:t>
            </a:r>
          </a:p>
          <a:p>
            <a:pPr marL="0" indent="0" algn="r">
              <a:buNone/>
            </a:pPr>
            <a:r>
              <a:rPr lang="nl-BE" sz="2400" dirty="0"/>
              <a:t>Belachelijk maken</a:t>
            </a:r>
          </a:p>
          <a:p>
            <a:pPr marL="0" indent="0" algn="r">
              <a:buNone/>
            </a:pPr>
            <a:r>
              <a:rPr lang="nl-BE" sz="2400" dirty="0"/>
              <a:t>Vernederen</a:t>
            </a:r>
          </a:p>
        </p:txBody>
      </p:sp>
    </p:spTree>
    <p:extLst>
      <p:ext uri="{BB962C8B-B14F-4D97-AF65-F5344CB8AC3E}">
        <p14:creationId xmlns:p14="http://schemas.microsoft.com/office/powerpoint/2010/main" val="3363426271"/>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375C7B-C462-48B3-B45C-EB04C00D1FA2}"/>
              </a:ext>
            </a:extLst>
          </p:cNvPr>
          <p:cNvSpPr>
            <a:spLocks noGrp="1"/>
          </p:cNvSpPr>
          <p:nvPr>
            <p:ph type="title"/>
          </p:nvPr>
        </p:nvSpPr>
        <p:spPr/>
        <p:txBody>
          <a:bodyPr/>
          <a:lstStyle/>
          <a:p>
            <a:r>
              <a:rPr lang="nl-BE" dirty="0"/>
              <a:t>Wees bewust van je woorden …</a:t>
            </a:r>
          </a:p>
        </p:txBody>
      </p:sp>
      <p:pic>
        <p:nvPicPr>
          <p:cNvPr id="5" name="Tijdelijke aanduiding voor inhoud 4" descr="Afbeelding met tekst&#10;&#10;Automatisch gegenereerde beschrijving">
            <a:extLst>
              <a:ext uri="{FF2B5EF4-FFF2-40B4-BE49-F238E27FC236}">
                <a16:creationId xmlns:a16="http://schemas.microsoft.com/office/drawing/2014/main" id="{0583EA9F-9AB8-4DA5-86A7-22AE3A45D5EE}"/>
              </a:ext>
            </a:extLst>
          </p:cNvPr>
          <p:cNvPicPr>
            <a:picLocks noGrp="1" noChangeAspect="1"/>
          </p:cNvPicPr>
          <p:nvPr>
            <p:ph idx="1"/>
          </p:nvPr>
        </p:nvPicPr>
        <p:blipFill rotWithShape="1">
          <a:blip r:embed="rId3"/>
          <a:srcRect t="16796" b="38333"/>
          <a:stretch/>
        </p:blipFill>
        <p:spPr>
          <a:xfrm>
            <a:off x="1016872" y="1115608"/>
            <a:ext cx="5121197" cy="4976847"/>
          </a:xfrm>
        </p:spPr>
      </p:pic>
    </p:spTree>
    <p:extLst>
      <p:ext uri="{BB962C8B-B14F-4D97-AF65-F5344CB8AC3E}">
        <p14:creationId xmlns:p14="http://schemas.microsoft.com/office/powerpoint/2010/main" val="3209916658"/>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7E1D76-8E8E-4284-A7AA-9B47780758E3}"/>
              </a:ext>
            </a:extLst>
          </p:cNvPr>
          <p:cNvSpPr>
            <a:spLocks noGrp="1"/>
          </p:cNvSpPr>
          <p:nvPr>
            <p:ph type="title"/>
          </p:nvPr>
        </p:nvSpPr>
        <p:spPr>
          <a:xfrm>
            <a:off x="761690" y="333908"/>
            <a:ext cx="7707102" cy="1143000"/>
          </a:xfrm>
        </p:spPr>
        <p:txBody>
          <a:bodyPr/>
          <a:lstStyle/>
          <a:p>
            <a:r>
              <a:rPr lang="nl-BE" dirty="0"/>
              <a:t>Kijk niet weg … ondersteun elkaar</a:t>
            </a:r>
          </a:p>
        </p:txBody>
      </p:sp>
      <p:pic>
        <p:nvPicPr>
          <p:cNvPr id="4" name="Tijdelijke aanduiding voor inhoud 3">
            <a:extLst>
              <a:ext uri="{FF2B5EF4-FFF2-40B4-BE49-F238E27FC236}">
                <a16:creationId xmlns:a16="http://schemas.microsoft.com/office/drawing/2014/main" id="{DC98B409-15A2-4FDD-A689-65A7B20548C8}"/>
              </a:ext>
            </a:extLst>
          </p:cNvPr>
          <p:cNvPicPr>
            <a:picLocks noGrp="1" noChangeAspect="1"/>
          </p:cNvPicPr>
          <p:nvPr>
            <p:ph idx="1"/>
          </p:nvPr>
        </p:nvPicPr>
        <p:blipFill>
          <a:blip r:embed="rId3"/>
          <a:stretch>
            <a:fillRect/>
          </a:stretch>
        </p:blipFill>
        <p:spPr>
          <a:xfrm>
            <a:off x="761690" y="1259958"/>
            <a:ext cx="3124895" cy="4525963"/>
          </a:xfrm>
          <a:prstGeom prst="rect">
            <a:avLst/>
          </a:prstGeom>
        </p:spPr>
      </p:pic>
      <p:sp>
        <p:nvSpPr>
          <p:cNvPr id="5" name="Tijdelijke aanduiding voor inhoud 2">
            <a:extLst>
              <a:ext uri="{FF2B5EF4-FFF2-40B4-BE49-F238E27FC236}">
                <a16:creationId xmlns:a16="http://schemas.microsoft.com/office/drawing/2014/main" id="{6A00E70E-D9F2-4336-8A68-35BF218E650B}"/>
              </a:ext>
            </a:extLst>
          </p:cNvPr>
          <p:cNvSpPr txBox="1">
            <a:spLocks/>
          </p:cNvSpPr>
          <p:nvPr/>
        </p:nvSpPr>
        <p:spPr>
          <a:xfrm>
            <a:off x="4102746" y="1259958"/>
            <a:ext cx="4279564" cy="4525963"/>
          </a:xfrm>
          <a:prstGeom prst="rect">
            <a:avLst/>
          </a:prstGeom>
        </p:spPr>
        <p:txBody>
          <a:bodyPr vert="horz" lIns="0" tIns="0" rIns="91440" bIns="0" rtlCol="0">
            <a:normAutofit fontScale="92500" lnSpcReduction="20000"/>
          </a:bodyPr>
          <a:lstStyle>
            <a:lvl1pPr marL="457200" indent="-457200" algn="l" defTabSz="457200" rtl="0" eaLnBrk="1" latinLnBrk="0" hangingPunct="1">
              <a:spcBef>
                <a:spcPct val="20000"/>
              </a:spcBef>
              <a:buClr>
                <a:srgbClr val="00A3DB"/>
              </a:buClr>
              <a:buSzPct val="80000"/>
              <a:buFont typeface="Wingdings" charset="2"/>
              <a:buChar char="ü"/>
              <a:defRPr sz="2600" kern="1200">
                <a:solidFill>
                  <a:schemeClr val="tx1"/>
                </a:solidFill>
                <a:latin typeface="+mn-lt"/>
                <a:ea typeface="+mn-ea"/>
                <a:cs typeface="+mn-cs"/>
              </a:defRPr>
            </a:lvl1pPr>
            <a:lvl2pPr marL="914400" indent="-457200" algn="l" defTabSz="457200" rtl="0" eaLnBrk="1" latinLnBrk="0" hangingPunct="1">
              <a:spcBef>
                <a:spcPct val="20000"/>
              </a:spcBef>
              <a:buClr>
                <a:srgbClr val="00A3DB"/>
              </a:buClr>
              <a:buSzPct val="80000"/>
              <a:buFont typeface="Wingdings" charset="2"/>
              <a:buChar char="ü"/>
              <a:defRPr sz="2600" kern="1200">
                <a:solidFill>
                  <a:srgbClr val="000000"/>
                </a:solidFill>
                <a:latin typeface="+mn-lt"/>
                <a:ea typeface="+mn-ea"/>
                <a:cs typeface="+mn-cs"/>
              </a:defRPr>
            </a:lvl2pPr>
            <a:lvl3pPr marL="1257300" indent="-342900" algn="l" defTabSz="457200" rtl="0" eaLnBrk="1" latinLnBrk="0" hangingPunct="1">
              <a:spcBef>
                <a:spcPct val="20000"/>
              </a:spcBef>
              <a:buClr>
                <a:srgbClr val="00A3DB"/>
              </a:buClr>
              <a:buSzPct val="80000"/>
              <a:buFont typeface="Wingdings" charset="2"/>
              <a:buChar char="ü"/>
              <a:defRPr sz="2200" kern="1200">
                <a:solidFill>
                  <a:srgbClr val="000000"/>
                </a:solidFill>
                <a:latin typeface="+mn-lt"/>
                <a:ea typeface="+mn-ea"/>
                <a:cs typeface="+mn-cs"/>
              </a:defRPr>
            </a:lvl3pPr>
            <a:lvl4pPr marL="1714500" indent="-342900" algn="l" defTabSz="457200" rtl="0" eaLnBrk="1" latinLnBrk="0" hangingPunct="1">
              <a:spcBef>
                <a:spcPct val="20000"/>
              </a:spcBef>
              <a:buClr>
                <a:srgbClr val="00A3DB"/>
              </a:buClr>
              <a:buSzPct val="80000"/>
              <a:buFont typeface="Wingdings" charset="2"/>
              <a:buChar char="ü"/>
              <a:defRPr sz="2200" kern="1200">
                <a:solidFill>
                  <a:srgbClr val="000000"/>
                </a:solidFill>
                <a:latin typeface="+mn-lt"/>
                <a:ea typeface="+mn-ea"/>
                <a:cs typeface="+mn-cs"/>
              </a:defRPr>
            </a:lvl4pPr>
            <a:lvl5pPr marL="2171700" indent="-342900" algn="l" defTabSz="457200" rtl="0" eaLnBrk="1" latinLnBrk="0" hangingPunct="1">
              <a:spcBef>
                <a:spcPct val="20000"/>
              </a:spcBef>
              <a:buClr>
                <a:srgbClr val="00A3DB"/>
              </a:buClr>
              <a:buSzPct val="80000"/>
              <a:buFont typeface="Wingdings" charset="2"/>
              <a:buChar char="ü"/>
              <a:defRPr sz="22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BE" dirty="0"/>
              <a:t>Coaches zijn ook maar mensen met gevoelens</a:t>
            </a:r>
          </a:p>
          <a:p>
            <a:r>
              <a:rPr lang="nl-BE" dirty="0"/>
              <a:t>Mensen die veel tijd en energie in de training steken</a:t>
            </a:r>
          </a:p>
          <a:p>
            <a:r>
              <a:rPr lang="nl-BE" dirty="0"/>
              <a:t>Het wordt soms wel eens te veel …</a:t>
            </a:r>
          </a:p>
          <a:p>
            <a:pPr marL="0" indent="0">
              <a:buNone/>
            </a:pPr>
            <a:endParaRPr lang="nl-BE" dirty="0"/>
          </a:p>
          <a:p>
            <a:r>
              <a:rPr lang="nl-BE" b="1" dirty="0"/>
              <a:t>Durf in te grijpen en neem het even over van je medetrainer</a:t>
            </a:r>
          </a:p>
          <a:p>
            <a:r>
              <a:rPr lang="nl-BE" b="1" dirty="0"/>
              <a:t>Bescherm elkaar</a:t>
            </a:r>
          </a:p>
          <a:p>
            <a:r>
              <a:rPr lang="nl-BE" b="1" dirty="0"/>
              <a:t>Spreek hierover met elkaar</a:t>
            </a:r>
          </a:p>
          <a:p>
            <a:r>
              <a:rPr lang="nl-BE" b="1" dirty="0" err="1"/>
              <a:t>One</a:t>
            </a:r>
            <a:r>
              <a:rPr lang="nl-BE" b="1" dirty="0"/>
              <a:t> team!</a:t>
            </a:r>
          </a:p>
          <a:p>
            <a:endParaRPr lang="nl-BE" dirty="0"/>
          </a:p>
        </p:txBody>
      </p:sp>
    </p:spTree>
    <p:extLst>
      <p:ext uri="{BB962C8B-B14F-4D97-AF65-F5344CB8AC3E}">
        <p14:creationId xmlns:p14="http://schemas.microsoft.com/office/powerpoint/2010/main" val="1266702329"/>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sld>
</file>

<file path=ppt/theme/theme1.xml><?xml version="1.0" encoding="utf-8"?>
<a:theme xmlns:a="http://schemas.openxmlformats.org/drawingml/2006/main" name="Cimcil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1825</TotalTime>
  <Words>1160</Words>
  <Application>Microsoft Macintosh PowerPoint</Application>
  <PresentationFormat>Diavoorstelling (4:3)</PresentationFormat>
  <Paragraphs>170</Paragraphs>
  <Slides>22</Slides>
  <Notes>16</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22</vt:i4>
      </vt:variant>
    </vt:vector>
  </HeadingPairs>
  <TitlesOfParts>
    <vt:vector size="27" baseType="lpstr">
      <vt:lpstr>Arial</vt:lpstr>
      <vt:lpstr>Calibri</vt:lpstr>
      <vt:lpstr>Cavolini</vt:lpstr>
      <vt:lpstr>Wingdings</vt:lpstr>
      <vt:lpstr>Cimcill</vt:lpstr>
      <vt:lpstr>PowerPoint-presentatie</vt:lpstr>
      <vt:lpstr>PowerPoint-presentatie</vt:lpstr>
      <vt:lpstr>1 gezamenlijk doel =   sporters</vt:lpstr>
      <vt:lpstr>Hoe kunnen we dit bereiken?</vt:lpstr>
      <vt:lpstr>Profiel van een gymtastische coach</vt:lpstr>
      <vt:lpstr>Praktische afspraken – basisrichtlijnen</vt:lpstr>
      <vt:lpstr>Pedagogisch correct handelen</vt:lpstr>
      <vt:lpstr>Wees bewust van je woorden …</vt:lpstr>
      <vt:lpstr>Kijk niet weg … ondersteun elkaar</vt:lpstr>
      <vt:lpstr>Respect in de gymhal</vt:lpstr>
      <vt:lpstr>Veilig sportklimaat creëren</vt:lpstr>
      <vt:lpstr>Bespreek onderstaande foto in groep</vt:lpstr>
      <vt:lpstr>PowerPoint-presentatie</vt:lpstr>
      <vt:lpstr>Inhoud van de training</vt:lpstr>
      <vt:lpstr>Safety first</vt:lpstr>
      <vt:lpstr>Relatie coach - gymnast</vt:lpstr>
      <vt:lpstr>Sociale media</vt:lpstr>
      <vt:lpstr>Aandachtspunten social media</vt:lpstr>
      <vt:lpstr>Ken je jouw club API?</vt:lpstr>
      <vt:lpstr>Checklist</vt:lpstr>
      <vt:lpstr>Doe je mee?</vt:lpstr>
      <vt:lpstr>PowerPoint-presentatie</vt:lpstr>
    </vt:vector>
  </TitlesOfParts>
  <Company>Dot Plus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geert.vanhijfte</dc:creator>
  <cp:lastModifiedBy>Guy De Vriendt</cp:lastModifiedBy>
  <cp:revision>83</cp:revision>
  <cp:lastPrinted>2017-08-24T08:44:26Z</cp:lastPrinted>
  <dcterms:created xsi:type="dcterms:W3CDTF">2013-02-13T15:33:00Z</dcterms:created>
  <dcterms:modified xsi:type="dcterms:W3CDTF">2022-02-17T14:00:02Z</dcterms:modified>
</cp:coreProperties>
</file>